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6" r:id="rId2"/>
    <p:sldId id="320" r:id="rId3"/>
    <p:sldId id="271" r:id="rId4"/>
    <p:sldId id="322" r:id="rId5"/>
    <p:sldId id="257" r:id="rId6"/>
    <p:sldId id="258" r:id="rId7"/>
    <p:sldId id="278" r:id="rId8"/>
    <p:sldId id="323" r:id="rId9"/>
    <p:sldId id="324" r:id="rId10"/>
    <p:sldId id="259" r:id="rId11"/>
    <p:sldId id="298" r:id="rId12"/>
    <p:sldId id="315" r:id="rId13"/>
    <p:sldId id="316" r:id="rId14"/>
    <p:sldId id="318" r:id="rId15"/>
    <p:sldId id="325" r:id="rId16"/>
    <p:sldId id="265" r:id="rId17"/>
    <p:sldId id="326" r:id="rId18"/>
    <p:sldId id="266" r:id="rId19"/>
    <p:sldId id="299" r:id="rId20"/>
    <p:sldId id="274" r:id="rId21"/>
    <p:sldId id="267" r:id="rId22"/>
    <p:sldId id="268" r:id="rId23"/>
    <p:sldId id="275" r:id="rId24"/>
    <p:sldId id="276" r:id="rId25"/>
    <p:sldId id="317" r:id="rId26"/>
    <p:sldId id="269" r:id="rId27"/>
    <p:sldId id="277" r:id="rId28"/>
    <p:sldId id="279" r:id="rId29"/>
    <p:sldId id="280" r:id="rId30"/>
    <p:sldId id="311" r:id="rId31"/>
    <p:sldId id="312" r:id="rId32"/>
    <p:sldId id="319" r:id="rId33"/>
    <p:sldId id="285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FE95DF-FD74-4353-89FA-C05FE704D084}" type="datetimeFigureOut">
              <a:rPr lang="en-US" smtClean="0"/>
              <a:pPr/>
              <a:t>2/13/2020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720F8-98C1-40FB-B0EC-9DB9D83252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720F8-98C1-40FB-B0EC-9DB9D832524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AEC8B-2992-4A83-ABA6-9906B58EE095}" type="datetimeFigureOut">
              <a:rPr lang="en-US" smtClean="0"/>
              <a:pPr/>
              <a:t>2/13/2020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B01C9-88C0-4F25-8C94-0B02489D12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AEC8B-2992-4A83-ABA6-9906B58EE095}" type="datetimeFigureOut">
              <a:rPr lang="en-US" smtClean="0"/>
              <a:pPr/>
              <a:t>2/13/2020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B01C9-88C0-4F25-8C94-0B02489D12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AEC8B-2992-4A83-ABA6-9906B58EE095}" type="datetimeFigureOut">
              <a:rPr lang="en-US" smtClean="0"/>
              <a:pPr/>
              <a:t>2/13/2020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B01C9-88C0-4F25-8C94-0B02489D12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AEC8B-2992-4A83-ABA6-9906B58EE095}" type="datetimeFigureOut">
              <a:rPr lang="en-US" smtClean="0"/>
              <a:pPr/>
              <a:t>2/13/2020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B01C9-88C0-4F25-8C94-0B02489D12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AEC8B-2992-4A83-ABA6-9906B58EE095}" type="datetimeFigureOut">
              <a:rPr lang="en-US" smtClean="0"/>
              <a:pPr/>
              <a:t>2/13/2020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B01C9-88C0-4F25-8C94-0B02489D12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AEC8B-2992-4A83-ABA6-9906B58EE095}" type="datetimeFigureOut">
              <a:rPr lang="en-US" smtClean="0"/>
              <a:pPr/>
              <a:t>2/13/2020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B01C9-88C0-4F25-8C94-0B02489D12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AEC8B-2992-4A83-ABA6-9906B58EE095}" type="datetimeFigureOut">
              <a:rPr lang="en-US" smtClean="0"/>
              <a:pPr/>
              <a:t>2/13/2020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B01C9-88C0-4F25-8C94-0B02489D12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AEC8B-2992-4A83-ABA6-9906B58EE095}" type="datetimeFigureOut">
              <a:rPr lang="en-US" smtClean="0"/>
              <a:pPr/>
              <a:t>2/13/2020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B01C9-88C0-4F25-8C94-0B02489D12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AEC8B-2992-4A83-ABA6-9906B58EE095}" type="datetimeFigureOut">
              <a:rPr lang="en-US" smtClean="0"/>
              <a:pPr/>
              <a:t>2/13/2020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B01C9-88C0-4F25-8C94-0B02489D12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AEC8B-2992-4A83-ABA6-9906B58EE095}" type="datetimeFigureOut">
              <a:rPr lang="en-US" smtClean="0"/>
              <a:pPr/>
              <a:t>2/13/2020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B01C9-88C0-4F25-8C94-0B02489D12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AEC8B-2992-4A83-ABA6-9906B58EE095}" type="datetimeFigureOut">
              <a:rPr lang="en-US" smtClean="0"/>
              <a:pPr/>
              <a:t>2/13/2020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BCB01C9-88C0-4F25-8C94-0B02489D12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36AEC8B-2992-4A83-ABA6-9906B58EE095}" type="datetimeFigureOut">
              <a:rPr lang="en-US" smtClean="0"/>
              <a:pPr/>
              <a:t>2/13/2020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BCB01C9-88C0-4F25-8C94-0B02489D120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2143116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hr-HR" sz="4400" dirty="0" smtClean="0"/>
              <a:t>ФИЗИКАЛНА ТЕРАПИЈА ПОСТРАУМАТСКИХ КОНТРАКТУРА ЗГЛОБОВА</a:t>
            </a:r>
            <a:r>
              <a:rPr lang="sr-Cyrl-BA" sz="4400" dirty="0" smtClean="0"/>
              <a:t>  И  </a:t>
            </a:r>
            <a:r>
              <a:rPr lang="hr-HR" sz="4400" dirty="0" smtClean="0"/>
              <a:t> БОЛНИХ СТА</a:t>
            </a:r>
            <a:r>
              <a:rPr lang="sr-Cyrl-BA" sz="4400" dirty="0" smtClean="0"/>
              <a:t>Њ</a:t>
            </a:r>
            <a:r>
              <a:rPr lang="hr-HR" sz="4400" dirty="0" smtClean="0"/>
              <a:t>А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Пострауматска контрактура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Примарни чинилац у настанку контрактура је </a:t>
            </a:r>
            <a:r>
              <a:rPr lang="ru-RU" b="1" u="sng" dirty="0" smtClean="0"/>
              <a:t>траума</a:t>
            </a:r>
            <a:r>
              <a:rPr lang="ru-RU" dirty="0" smtClean="0"/>
              <a:t> с анатомским оштећењем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         мишића,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         зглобова и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         костију. </a:t>
            </a:r>
          </a:p>
          <a:p>
            <a:r>
              <a:rPr lang="ru-RU" dirty="0" smtClean="0"/>
              <a:t>Може да поремети конфигурацију зглоба и конгруенцију зглобних површина и да механичком блокадом непосредно изазове контрактуру.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Пострауматска контрактура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 smtClean="0"/>
              <a:t>Након трауме следи период имобилизације- мировања  повређеног сегмента.</a:t>
            </a:r>
          </a:p>
          <a:p>
            <a:r>
              <a:rPr lang="sr-Cyrl-RS" b="1" u="sng" dirty="0" smtClean="0"/>
              <a:t>Негативни ефекти имобилизације су</a:t>
            </a:r>
            <a:r>
              <a:rPr lang="sr-Cyrl-RS" b="1" dirty="0" smtClean="0"/>
              <a:t>:</a:t>
            </a:r>
          </a:p>
          <a:p>
            <a:pPr marL="514350" indent="-514350">
              <a:buFont typeface="+mj-lt"/>
              <a:buAutoNum type="arabicParenR"/>
            </a:pPr>
            <a:r>
              <a:rPr lang="sr-Cyrl-RS" dirty="0" smtClean="0"/>
              <a:t>Смањење еластичности;</a:t>
            </a:r>
          </a:p>
          <a:p>
            <a:pPr marL="514350" indent="-514350">
              <a:buFont typeface="+mj-lt"/>
              <a:buAutoNum type="arabicParenR"/>
            </a:pPr>
            <a:r>
              <a:rPr lang="sr-Cyrl-RS" dirty="0" smtClean="0"/>
              <a:t>Скраћивање везивног ткива капсуле, лигамената и тетива</a:t>
            </a:r>
          </a:p>
          <a:p>
            <a:pPr marL="514350" indent="-514350">
              <a:buFont typeface="+mj-lt"/>
              <a:buAutoNum type="arabicParenR"/>
            </a:pPr>
            <a:r>
              <a:rPr lang="sr-Cyrl-RS" dirty="0" smtClean="0"/>
              <a:t>Хрскавица се истањује</a:t>
            </a:r>
          </a:p>
          <a:p>
            <a:pPr marL="514350" indent="-514350">
              <a:buFont typeface="+mj-lt"/>
              <a:buAutoNum type="arabicParenR"/>
            </a:pPr>
            <a:r>
              <a:rPr lang="sr-Cyrl-RS" dirty="0" smtClean="0"/>
              <a:t>Смањује се подмазивање зглобних површина и расте трење</a:t>
            </a:r>
          </a:p>
          <a:p>
            <a:pPr marL="514350" indent="-514350">
              <a:buFont typeface="+mj-lt"/>
              <a:buAutoNum type="arabicParenR"/>
            </a:pPr>
            <a:r>
              <a:rPr lang="sr-Cyrl-RS" dirty="0" smtClean="0"/>
              <a:t>Настају интраартикуларне фиброзе које фиксирају зглобна тела- контрактуре.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8229600" cy="785810"/>
          </a:xfrm>
        </p:spPr>
        <p:txBody>
          <a:bodyPr>
            <a:normAutofit fontScale="90000"/>
          </a:bodyPr>
          <a:lstStyle/>
          <a:p>
            <a:r>
              <a:rPr lang="sr-Cyrl-RS" b="1" dirty="0" smtClean="0"/>
              <a:t>Пострауматска контрактура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389120"/>
          </a:xfrm>
        </p:spPr>
        <p:txBody>
          <a:bodyPr>
            <a:noAutofit/>
          </a:bodyPr>
          <a:lstStyle/>
          <a:p>
            <a:r>
              <a:rPr lang="sr-Cyrl-RS" sz="2400" dirty="0" smtClean="0"/>
              <a:t>Улогу у настанку контрактура има имају и други чиниоци:</a:t>
            </a:r>
          </a:p>
          <a:p>
            <a:pPr>
              <a:buFont typeface="Wingdings" pitchFamily="2" charset="2"/>
              <a:buChar char="Ø"/>
            </a:pPr>
            <a:r>
              <a:rPr lang="sr-Cyrl-RS" sz="2400" dirty="0" smtClean="0"/>
              <a:t>Мишићни дисбаланс</a:t>
            </a:r>
          </a:p>
          <a:p>
            <a:pPr>
              <a:buFont typeface="Wingdings" pitchFamily="2" charset="2"/>
              <a:buChar char="Ø"/>
            </a:pPr>
            <a:r>
              <a:rPr lang="sr-Cyrl-RS" sz="2400" dirty="0" smtClean="0"/>
              <a:t>Бол</a:t>
            </a:r>
          </a:p>
          <a:p>
            <a:pPr>
              <a:buFont typeface="Wingdings" pitchFamily="2" charset="2"/>
              <a:buChar char="Ø"/>
            </a:pPr>
            <a:r>
              <a:rPr lang="sr-Cyrl-RS" sz="2400" dirty="0" smtClean="0"/>
              <a:t>Оток</a:t>
            </a:r>
          </a:p>
          <a:p>
            <a:pPr>
              <a:buFont typeface="Wingdings" pitchFamily="2" charset="2"/>
              <a:buChar char="Ø"/>
            </a:pPr>
            <a:r>
              <a:rPr lang="sr-Cyrl-RS" sz="2400" dirty="0" smtClean="0"/>
              <a:t>Крварење</a:t>
            </a:r>
          </a:p>
          <a:p>
            <a:pPr>
              <a:buFont typeface="Wingdings" pitchFamily="2" charset="2"/>
              <a:buChar char="Ø"/>
            </a:pPr>
            <a:r>
              <a:rPr lang="sr-Cyrl-RS" sz="2400" dirty="0" smtClean="0"/>
              <a:t>Исхемија</a:t>
            </a:r>
          </a:p>
          <a:p>
            <a:r>
              <a:rPr lang="sr-Cyrl-RS" sz="2400" dirty="0" smtClean="0"/>
              <a:t>Мишићни дисбаланс је чест узрок настанка контрактура</a:t>
            </a:r>
          </a:p>
          <a:p>
            <a:r>
              <a:rPr lang="sr-Cyrl-RS" sz="2400" dirty="0" smtClean="0"/>
              <a:t>Јачи мишићи се скраћују и у њима се развија контрактура, а њихови антагонисти се издужују.</a:t>
            </a:r>
          </a:p>
          <a:p>
            <a:r>
              <a:rPr lang="sr-Cyrl-RS" sz="2400" dirty="0" smtClean="0"/>
              <a:t>Као реакција на бол често настаје тонична контракција мишића, нарочито флексора.</a:t>
            </a:r>
          </a:p>
          <a:p>
            <a:r>
              <a:rPr lang="sr-Cyrl-RS" sz="2400" dirty="0" smtClean="0"/>
              <a:t>Дуготрајна контракција доводи до фиброзе.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Пострауматска контрактура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Адхезије се састоје у срашћивању ткивних структура посредством ожиљног везивног ткива које настаје као секвела запаљенског процеса.</a:t>
            </a:r>
          </a:p>
          <a:p>
            <a:r>
              <a:rPr lang="sr-Cyrl-RS" dirty="0" smtClean="0"/>
              <a:t>Зглобна капсула и синовија могу да адхеришу и ограниче покретљивост зглоба.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571480"/>
            <a:ext cx="8229600" cy="1143000"/>
          </a:xfrm>
        </p:spPr>
        <p:txBody>
          <a:bodyPr/>
          <a:lstStyle/>
          <a:p>
            <a:r>
              <a:rPr lang="sr-Cyrl-RS" b="1" dirty="0" smtClean="0"/>
              <a:t>Пострауматска контрактура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b="1" u="sng" dirty="0" smtClean="0"/>
              <a:t>ОТОК</a:t>
            </a:r>
          </a:p>
          <a:p>
            <a:r>
              <a:rPr lang="sr-Cyrl-RS" dirty="0" smtClean="0"/>
              <a:t>Покретљивост може да ограничи и интраартикуларни излив настао услед запаљења синовије.</a:t>
            </a:r>
          </a:p>
          <a:p>
            <a:r>
              <a:rPr lang="sr-Cyrl-RS" dirty="0" smtClean="0"/>
              <a:t>Ако дуже траје ставарају се услови за настанак адехезија и контрактура.</a:t>
            </a:r>
          </a:p>
          <a:p>
            <a:r>
              <a:rPr lang="sr-Cyrl-RS" b="1" u="sng" dirty="0" smtClean="0"/>
              <a:t>Механичка блокада зглобова</a:t>
            </a:r>
          </a:p>
          <a:p>
            <a:r>
              <a:rPr lang="sr-Cyrl-RS" dirty="0" smtClean="0"/>
              <a:t>Настаје када се у зглобу појаве слободна зглобна тела, као што су  коштани фрагменти, делови менискуса.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42918"/>
            <a:ext cx="8229600" cy="1143000"/>
          </a:xfrm>
        </p:spPr>
        <p:txBody>
          <a:bodyPr>
            <a:noAutofit/>
          </a:bodyPr>
          <a:lstStyle/>
          <a:p>
            <a:r>
              <a:rPr lang="sr-Cyrl-RS" sz="3600" b="1" dirty="0" smtClean="0"/>
              <a:t>Мишићни</a:t>
            </a:r>
            <a:r>
              <a:rPr lang="en-US" sz="3600" b="1" dirty="0" smtClean="0"/>
              <a:t> </a:t>
            </a:r>
            <a:r>
              <a:rPr lang="sr-Cyrl-RS" sz="3600" b="1" dirty="0" smtClean="0"/>
              <a:t>дисбаланс</a:t>
            </a:r>
            <a:r>
              <a:rPr lang="en-US" sz="3600" b="1" dirty="0" smtClean="0"/>
              <a:t> </a:t>
            </a:r>
            <a:r>
              <a:rPr lang="sr-Cyrl-RS" sz="3600" b="1" dirty="0" smtClean="0"/>
              <a:t>утиче</a:t>
            </a:r>
            <a:r>
              <a:rPr lang="en-US" sz="3600" b="1" dirty="0" smtClean="0"/>
              <a:t> </a:t>
            </a:r>
            <a:r>
              <a:rPr lang="sr-Cyrl-RS" sz="3600" b="1" dirty="0" smtClean="0"/>
              <a:t>на</a:t>
            </a:r>
            <a:r>
              <a:rPr lang="en-US" sz="3600" b="1" dirty="0" smtClean="0"/>
              <a:t> </a:t>
            </a:r>
            <a:r>
              <a:rPr lang="sr-Cyrl-RS" sz="3600" b="1" dirty="0" smtClean="0"/>
              <a:t>биомеханику</a:t>
            </a:r>
            <a:r>
              <a:rPr lang="en-US" sz="3600" b="1" dirty="0" smtClean="0"/>
              <a:t> </a:t>
            </a:r>
            <a:r>
              <a:rPr lang="sr-Cyrl-RS" sz="3600" b="1" dirty="0" smtClean="0"/>
              <a:t>зглоба</a:t>
            </a:r>
            <a:r>
              <a:rPr lang="en-US" sz="3600" b="1" dirty="0" smtClean="0"/>
              <a:t> </a:t>
            </a:r>
            <a:r>
              <a:rPr lang="sr-Cyrl-RS" sz="3600" b="1" dirty="0" smtClean="0"/>
              <a:t>и</a:t>
            </a:r>
            <a:r>
              <a:rPr lang="en-US" sz="3600" b="1" dirty="0" smtClean="0"/>
              <a:t> </a:t>
            </a:r>
            <a:r>
              <a:rPr lang="sr-Cyrl-RS" sz="3600" b="1" dirty="0" smtClean="0"/>
              <a:t>условљава</a:t>
            </a:r>
            <a:r>
              <a:rPr lang="en-US" sz="3600" b="1" dirty="0" smtClean="0"/>
              <a:t>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90600" lvl="1" indent="-533400" algn="just">
              <a:buFont typeface="Tahoma" pitchFamily="34" charset="0"/>
              <a:buAutoNum type="arabicPeriod"/>
              <a:defRPr/>
            </a:pPr>
            <a:r>
              <a:rPr lang="sr-Cyrl-RS" sz="3200" dirty="0" smtClean="0"/>
              <a:t>измењену</a:t>
            </a:r>
            <a:r>
              <a:rPr lang="en-US" sz="3200" dirty="0" smtClean="0"/>
              <a:t> </a:t>
            </a:r>
            <a:r>
              <a:rPr lang="sr-Cyrl-RS" sz="3200" dirty="0" smtClean="0"/>
              <a:t>дистрибуцију</a:t>
            </a:r>
            <a:r>
              <a:rPr lang="en-US" sz="3200" dirty="0" smtClean="0"/>
              <a:t> </a:t>
            </a:r>
            <a:r>
              <a:rPr lang="sr-Cyrl-RS" sz="3200" dirty="0" smtClean="0"/>
              <a:t>сила</a:t>
            </a:r>
            <a:r>
              <a:rPr lang="en-US" sz="3200" dirty="0" smtClean="0"/>
              <a:t> </a:t>
            </a:r>
            <a:r>
              <a:rPr lang="sr-Cyrl-RS" sz="3200" dirty="0" smtClean="0"/>
              <a:t>притиска</a:t>
            </a:r>
            <a:r>
              <a:rPr lang="en-US" sz="3200" dirty="0" smtClean="0"/>
              <a:t> </a:t>
            </a:r>
            <a:r>
              <a:rPr lang="sr-Cyrl-RS" sz="3200" dirty="0" smtClean="0"/>
              <a:t>на</a:t>
            </a:r>
            <a:r>
              <a:rPr lang="en-US" sz="3200" dirty="0" smtClean="0"/>
              <a:t> </a:t>
            </a:r>
            <a:r>
              <a:rPr lang="sr-Cyrl-RS" sz="3200" dirty="0" smtClean="0"/>
              <a:t>зглобне</a:t>
            </a:r>
            <a:r>
              <a:rPr lang="en-US" sz="3200" dirty="0" smtClean="0"/>
              <a:t> </a:t>
            </a:r>
            <a:r>
              <a:rPr lang="sr-Cyrl-RS" sz="3200" dirty="0" smtClean="0"/>
              <a:t>структуре</a:t>
            </a:r>
            <a:endParaRPr lang="en-US" sz="3200" dirty="0" smtClean="0"/>
          </a:p>
          <a:p>
            <a:pPr marL="990600" lvl="1" indent="-533400" algn="just">
              <a:buFont typeface="Tahoma" pitchFamily="34" charset="0"/>
              <a:buAutoNum type="arabicPeriod"/>
              <a:defRPr/>
            </a:pPr>
            <a:endParaRPr lang="sr-Latn-CS" sz="3200" dirty="0" smtClean="0"/>
          </a:p>
          <a:p>
            <a:pPr marL="990600" lvl="1" indent="-533400" algn="just">
              <a:buFont typeface="Tahoma" pitchFamily="34" charset="0"/>
              <a:buAutoNum type="arabicPeriod"/>
              <a:defRPr/>
            </a:pPr>
            <a:r>
              <a:rPr lang="sr-Cyrl-RS" sz="3200" dirty="0" smtClean="0"/>
              <a:t>прекомерни</a:t>
            </a:r>
            <a:r>
              <a:rPr lang="en-US" sz="3200" dirty="0" smtClean="0"/>
              <a:t> </a:t>
            </a:r>
            <a:r>
              <a:rPr lang="sr-Cyrl-RS" sz="3200" dirty="0" smtClean="0"/>
              <a:t>стрес</a:t>
            </a:r>
            <a:r>
              <a:rPr lang="en-US" sz="3200" dirty="0" smtClean="0"/>
              <a:t> </a:t>
            </a:r>
            <a:r>
              <a:rPr lang="sr-Cyrl-RS" sz="3200" dirty="0" smtClean="0"/>
              <a:t>на</a:t>
            </a:r>
            <a:r>
              <a:rPr lang="en-US" sz="3200" dirty="0" smtClean="0"/>
              <a:t> </a:t>
            </a:r>
            <a:r>
              <a:rPr lang="sr-Cyrl-RS" sz="3200" dirty="0" smtClean="0"/>
              <a:t>зглобне</a:t>
            </a:r>
            <a:r>
              <a:rPr lang="en-US" sz="3200" dirty="0" smtClean="0"/>
              <a:t> </a:t>
            </a:r>
            <a:r>
              <a:rPr lang="sr-Cyrl-RS" sz="3200" dirty="0" smtClean="0"/>
              <a:t>структуре</a:t>
            </a:r>
            <a:endParaRPr lang="en-US" sz="3200" dirty="0" smtClean="0"/>
          </a:p>
          <a:p>
            <a:pPr marL="990600" lvl="1" indent="-533400" algn="just">
              <a:buFont typeface="Tahoma" pitchFamily="34" charset="0"/>
              <a:buAutoNum type="arabicPeriod"/>
              <a:defRPr/>
            </a:pPr>
            <a:endParaRPr lang="sr-Latn-CS" sz="3200" dirty="0" smtClean="0"/>
          </a:p>
          <a:p>
            <a:pPr marL="990600" lvl="1" indent="-533400" algn="just">
              <a:buFont typeface="Tahoma" pitchFamily="34" charset="0"/>
              <a:buAutoNum type="arabicPeriod"/>
              <a:defRPr/>
            </a:pPr>
            <a:r>
              <a:rPr lang="sr-Cyrl-RS" sz="3200" dirty="0" smtClean="0"/>
              <a:t>болна</a:t>
            </a:r>
            <a:r>
              <a:rPr lang="en-US" sz="3200" dirty="0" smtClean="0"/>
              <a:t> </a:t>
            </a:r>
            <a:r>
              <a:rPr lang="sr-Cyrl-RS" sz="3200" dirty="0" smtClean="0"/>
              <a:t>стања</a:t>
            </a:r>
            <a:r>
              <a:rPr lang="en-US" sz="3200" dirty="0" smtClean="0"/>
              <a:t> </a:t>
            </a:r>
            <a:r>
              <a:rPr lang="sr-Cyrl-RS" sz="3200" dirty="0" smtClean="0"/>
              <a:t>периартикуларних</a:t>
            </a:r>
            <a:r>
              <a:rPr lang="en-US" sz="3200" dirty="0" smtClean="0"/>
              <a:t> </a:t>
            </a:r>
            <a:r>
              <a:rPr lang="sr-Cyrl-RS" sz="3200" dirty="0" smtClean="0"/>
              <a:t>структура</a:t>
            </a:r>
            <a:endParaRPr lang="en-US" sz="32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4000" b="1" dirty="0" smtClean="0"/>
              <a:t>Дијагностиковање посттрауматских контрактура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ru-RU" b="1" dirty="0" smtClean="0"/>
              <a:t>РТГ </a:t>
            </a:r>
            <a:r>
              <a:rPr lang="ru-RU" dirty="0" smtClean="0"/>
              <a:t>треба утврдити структуру костију, конфигурацију зглобних тела, стање зглобне хрскавице,а </a:t>
            </a:r>
            <a:r>
              <a:rPr lang="ru-RU" b="1" dirty="0" smtClean="0"/>
              <a:t>УЗ</a:t>
            </a:r>
            <a:r>
              <a:rPr lang="ru-RU" dirty="0" smtClean="0"/>
              <a:t> оценити стање неконтрактилног и ванзглобног ткива.</a:t>
            </a:r>
          </a:p>
          <a:p>
            <a:pPr fontAlgn="base"/>
            <a:r>
              <a:rPr lang="ru-RU" b="1" dirty="0" smtClean="0"/>
              <a:t>Функционална процена </a:t>
            </a:r>
            <a:r>
              <a:rPr lang="ru-RU" dirty="0" smtClean="0"/>
              <a:t>- од посебне је важности испитати снагу мишића, утврдити однос снаге агониста и антагониста кроз сваки покрет; затим еластичност мишића која може бити смањена због структуралних промена у мишићу или повишеног мишићног тонуса</a:t>
            </a:r>
            <a:endParaRPr lang="en-U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852" y="571480"/>
            <a:ext cx="7358114" cy="1143000"/>
          </a:xfrm>
        </p:spPr>
        <p:txBody>
          <a:bodyPr>
            <a:noAutofit/>
          </a:bodyPr>
          <a:lstStyle/>
          <a:p>
            <a:r>
              <a:rPr lang="sr-Cyrl-RS" sz="4800" b="1" dirty="0" smtClean="0"/>
              <a:t>Лечење- </a:t>
            </a:r>
            <a:r>
              <a:rPr lang="sr-Cyrl-RS" sz="4000" b="1" dirty="0" smtClean="0"/>
              <a:t/>
            </a:r>
            <a:br>
              <a:rPr lang="sr-Cyrl-RS" sz="4000" b="1" dirty="0" smtClean="0"/>
            </a:br>
            <a:r>
              <a:rPr lang="sr-Cyrl-RS" sz="4000" b="1" u="sng" dirty="0" smtClean="0"/>
              <a:t>ФИЗИКАЛНА ТЕРАПИЈА</a:t>
            </a:r>
            <a:endParaRPr lang="en-US" sz="4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80000"/>
              </a:lnSpc>
              <a:defRPr/>
            </a:pPr>
            <a:r>
              <a:rPr lang="sr-Cyrl-RS" sz="2800" b="1" dirty="0" smtClean="0"/>
              <a:t>ТЕРМОТЕРАПИЈСКЕ</a:t>
            </a:r>
            <a:r>
              <a:rPr lang="en-US" sz="2800" b="1" dirty="0" smtClean="0"/>
              <a:t> </a:t>
            </a:r>
            <a:r>
              <a:rPr lang="sr-Cyrl-RS" sz="2800" b="1" dirty="0" smtClean="0"/>
              <a:t>ПРОЦЕДУРЕ</a:t>
            </a:r>
            <a:endParaRPr lang="sr-Latn-CS" sz="2800" b="1" dirty="0" smtClean="0"/>
          </a:p>
          <a:p>
            <a:pPr>
              <a:lnSpc>
                <a:spcPct val="80000"/>
              </a:lnSpc>
              <a:defRPr/>
            </a:pPr>
            <a:endParaRPr lang="sr-Latn-CS" sz="2800" b="1" dirty="0" smtClean="0"/>
          </a:p>
          <a:p>
            <a:pPr>
              <a:lnSpc>
                <a:spcPct val="80000"/>
              </a:lnSpc>
              <a:defRPr/>
            </a:pPr>
            <a:r>
              <a:rPr lang="sr-Cyrl-RS" sz="2800" b="1" dirty="0" smtClean="0"/>
              <a:t>МАНУЕЛНА</a:t>
            </a:r>
            <a:r>
              <a:rPr lang="en-US" sz="2800" b="1" dirty="0" smtClean="0"/>
              <a:t>  </a:t>
            </a:r>
            <a:r>
              <a:rPr lang="sr-Cyrl-RS" sz="2800" b="1" dirty="0" smtClean="0"/>
              <a:t>МАСАЖА</a:t>
            </a:r>
            <a:endParaRPr lang="sr-Latn-CS" sz="2800" b="1" dirty="0" smtClean="0"/>
          </a:p>
          <a:p>
            <a:pPr>
              <a:lnSpc>
                <a:spcPct val="80000"/>
              </a:lnSpc>
              <a:defRPr/>
            </a:pPr>
            <a:endParaRPr lang="sr-Latn-CS" sz="2800" b="1" dirty="0" smtClean="0"/>
          </a:p>
          <a:p>
            <a:pPr>
              <a:lnSpc>
                <a:spcPct val="80000"/>
              </a:lnSpc>
              <a:defRPr/>
            </a:pPr>
            <a:r>
              <a:rPr lang="sr-Cyrl-RS" sz="2800" b="1" dirty="0" smtClean="0"/>
              <a:t>УЛТРАЗВУК</a:t>
            </a:r>
            <a:endParaRPr lang="sr-Latn-CS" sz="2800" b="1" dirty="0" smtClean="0"/>
          </a:p>
          <a:p>
            <a:pPr>
              <a:lnSpc>
                <a:spcPct val="80000"/>
              </a:lnSpc>
              <a:defRPr/>
            </a:pPr>
            <a:endParaRPr lang="sr-Latn-CS" sz="2800" b="1" dirty="0" smtClean="0"/>
          </a:p>
          <a:p>
            <a:pPr>
              <a:lnSpc>
                <a:spcPct val="80000"/>
              </a:lnSpc>
              <a:defRPr/>
            </a:pPr>
            <a:r>
              <a:rPr lang="sr-Cyrl-RS" sz="2800" b="1" dirty="0" smtClean="0"/>
              <a:t>ЕЛЕКТРОТЕРАПИЈА</a:t>
            </a:r>
            <a:endParaRPr lang="sr-Latn-CS" sz="2800" b="1" dirty="0" smtClean="0"/>
          </a:p>
          <a:p>
            <a:pPr>
              <a:lnSpc>
                <a:spcPct val="80000"/>
              </a:lnSpc>
              <a:defRPr/>
            </a:pPr>
            <a:endParaRPr lang="sr-Latn-CS" sz="2800" b="1" dirty="0" smtClean="0"/>
          </a:p>
          <a:p>
            <a:pPr>
              <a:lnSpc>
                <a:spcPct val="80000"/>
              </a:lnSpc>
              <a:defRPr/>
            </a:pPr>
            <a:r>
              <a:rPr lang="sr-Cyrl-RS" sz="2800" b="1" dirty="0" smtClean="0"/>
              <a:t>МАГНЕТОТЕРАПИЈА</a:t>
            </a:r>
            <a:endParaRPr lang="sr-Latn-CS" sz="2800" b="1" dirty="0" smtClean="0"/>
          </a:p>
          <a:p>
            <a:pPr>
              <a:lnSpc>
                <a:spcPct val="80000"/>
              </a:lnSpc>
              <a:defRPr/>
            </a:pPr>
            <a:endParaRPr lang="sr-Latn-CS" sz="2800" b="1" dirty="0" smtClean="0"/>
          </a:p>
          <a:p>
            <a:pPr>
              <a:lnSpc>
                <a:spcPct val="80000"/>
              </a:lnSpc>
              <a:defRPr/>
            </a:pPr>
            <a:r>
              <a:rPr lang="sr-Cyrl-RS" sz="2800" b="1" dirty="0" smtClean="0"/>
              <a:t>ЛАСЕРОТЕРАПИЈА</a:t>
            </a:r>
            <a:endParaRPr lang="sr-Latn-CS" sz="2800" b="1" dirty="0" smtClean="0"/>
          </a:p>
          <a:p>
            <a:pPr>
              <a:lnSpc>
                <a:spcPct val="80000"/>
              </a:lnSpc>
              <a:defRPr/>
            </a:pPr>
            <a:endParaRPr lang="sr-Latn-CS" sz="2800" b="1" dirty="0" smtClean="0"/>
          </a:p>
          <a:p>
            <a:pPr>
              <a:lnSpc>
                <a:spcPct val="80000"/>
              </a:lnSpc>
              <a:defRPr/>
            </a:pPr>
            <a:r>
              <a:rPr lang="sr-Cyrl-RS" sz="2800" b="1" dirty="0" smtClean="0"/>
              <a:t>КИНЕЗИТЕРАПИЈА</a:t>
            </a:r>
            <a:endParaRPr lang="sr-Latn-CS" sz="2800" b="1" dirty="0" smtClean="0"/>
          </a:p>
          <a:p>
            <a:pPr>
              <a:lnSpc>
                <a:spcPct val="80000"/>
              </a:lnSpc>
              <a:defRPr/>
            </a:pPr>
            <a:endParaRPr lang="sr-Latn-CS" sz="2800" b="1" dirty="0" smtClean="0"/>
          </a:p>
          <a:p>
            <a:pPr>
              <a:lnSpc>
                <a:spcPct val="80000"/>
              </a:lnSpc>
              <a:defRPr/>
            </a:pPr>
            <a:r>
              <a:rPr lang="sr-Cyrl-RS" sz="2800" b="1" dirty="0" smtClean="0"/>
              <a:t>ХИДРОКИНЕЗИТЕРАПИЈА</a:t>
            </a:r>
            <a:endParaRPr lang="sr-Latn-CS" sz="2800" b="1" dirty="0" smtClean="0"/>
          </a:p>
          <a:p>
            <a:pPr>
              <a:lnSpc>
                <a:spcPct val="80000"/>
              </a:lnSpc>
              <a:defRPr/>
            </a:pPr>
            <a:endParaRPr lang="sr-Latn-CS" sz="2800" b="1" dirty="0" smtClean="0"/>
          </a:p>
          <a:p>
            <a:pPr>
              <a:lnSpc>
                <a:spcPct val="80000"/>
              </a:lnSpc>
              <a:defRPr/>
            </a:pPr>
            <a:r>
              <a:rPr lang="sr-Cyrl-RS" sz="2800" b="1" dirty="0" smtClean="0"/>
              <a:t>ПРИМЕНА</a:t>
            </a:r>
            <a:r>
              <a:rPr lang="en-US" sz="2800" b="1" dirty="0" smtClean="0"/>
              <a:t> </a:t>
            </a:r>
            <a:r>
              <a:rPr lang="sr-Cyrl-RS" sz="2800" b="1" dirty="0" smtClean="0"/>
              <a:t>МОДЕЛОВАНИХ</a:t>
            </a:r>
            <a:r>
              <a:rPr lang="en-US" sz="2800" b="1" dirty="0" smtClean="0"/>
              <a:t> </a:t>
            </a:r>
            <a:r>
              <a:rPr lang="sr-Cyrl-RS" sz="2800" b="1" dirty="0" smtClean="0"/>
              <a:t>ОРТОЗА</a:t>
            </a:r>
            <a:r>
              <a:rPr lang="en-US" sz="2800" b="1" dirty="0" smtClean="0"/>
              <a:t> </a:t>
            </a:r>
            <a:r>
              <a:rPr lang="sr-Cyrl-RS" sz="2800" b="1" dirty="0" smtClean="0"/>
              <a:t>ИЛИ</a:t>
            </a:r>
            <a:r>
              <a:rPr lang="en-US" sz="2800" b="1" dirty="0" smtClean="0"/>
              <a:t> </a:t>
            </a:r>
            <a:r>
              <a:rPr lang="sr-Cyrl-RS" sz="2800" b="1" dirty="0" smtClean="0"/>
              <a:t>УДЛАГА</a:t>
            </a:r>
            <a:endParaRPr lang="en-US" sz="2800" b="1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Лечење посттрауматских контрактура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357430"/>
            <a:ext cx="8229600" cy="3779536"/>
          </a:xfrm>
        </p:spPr>
        <p:txBody>
          <a:bodyPr>
            <a:normAutofit/>
          </a:bodyPr>
          <a:lstStyle/>
          <a:p>
            <a:r>
              <a:rPr lang="sr-Cyrl-RS" dirty="0" smtClean="0"/>
              <a:t> </a:t>
            </a:r>
            <a:r>
              <a:rPr lang="sr-Cyrl-RS" b="1" u="sng" dirty="0" smtClean="0">
                <a:solidFill>
                  <a:srgbClr val="FF0000"/>
                </a:solidFill>
              </a:rPr>
              <a:t>Кинезитерапија</a:t>
            </a:r>
            <a:r>
              <a:rPr lang="sr-Cyrl-RS" dirty="0" smtClean="0"/>
              <a:t> заузима водеће место, а има и профилактички значај: </a:t>
            </a:r>
          </a:p>
          <a:p>
            <a:r>
              <a:rPr lang="sr-Cyrl-RS" dirty="0" smtClean="0"/>
              <a:t>1. одржавање обима покрета, </a:t>
            </a:r>
          </a:p>
          <a:p>
            <a:r>
              <a:rPr lang="sr-Cyrl-RS" dirty="0" smtClean="0"/>
              <a:t>2. одржавање снаге и еластичности и трофике мишића, </a:t>
            </a:r>
          </a:p>
          <a:p>
            <a:r>
              <a:rPr lang="sr-Cyrl-RS" dirty="0" smtClean="0"/>
              <a:t>3. спречава срашћења у мишићима, зглобној капсули, лигаментима, </a:t>
            </a:r>
          </a:p>
          <a:p>
            <a:r>
              <a:rPr lang="sr-Cyrl-RS" dirty="0" smtClean="0"/>
              <a:t>4. спречавање неуротрофичких поремећаја.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/>
          <a:lstStyle/>
          <a:p>
            <a:r>
              <a:rPr lang="sr-Cyrl-RS" b="1" dirty="0" smtClean="0"/>
              <a:t>Кинезитерапија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Cyrl-RS" b="1" u="sng" dirty="0" smtClean="0">
                <a:solidFill>
                  <a:srgbClr val="FF0000"/>
                </a:solidFill>
              </a:rPr>
              <a:t>Ефекти покрета </a:t>
            </a:r>
            <a:r>
              <a:rPr lang="sr-Cyrl-RS" b="1" dirty="0" smtClean="0"/>
              <a:t>су</a:t>
            </a:r>
            <a:r>
              <a:rPr lang="sr-Cyrl-RS" dirty="0" smtClean="0"/>
              <a:t>:</a:t>
            </a:r>
          </a:p>
          <a:p>
            <a:pPr marL="514350" indent="-514350">
              <a:buFont typeface="+mj-lt"/>
              <a:buAutoNum type="arabicParenR"/>
            </a:pPr>
            <a:r>
              <a:rPr lang="sr-Cyrl-RS" dirty="0" smtClean="0"/>
              <a:t>Поправљање локалног метаболизма</a:t>
            </a:r>
          </a:p>
          <a:p>
            <a:pPr marL="514350" indent="-514350">
              <a:buFont typeface="+mj-lt"/>
              <a:buAutoNum type="arabicParenR"/>
            </a:pPr>
            <a:r>
              <a:rPr lang="sr-Cyrl-RS" dirty="0" smtClean="0"/>
              <a:t>Замена колагеног, еластичним везивним ткивом</a:t>
            </a:r>
          </a:p>
          <a:p>
            <a:pPr marL="514350" indent="-514350">
              <a:buFont typeface="+mj-lt"/>
              <a:buAutoNum type="arabicParenR"/>
            </a:pPr>
            <a:r>
              <a:rPr lang="sr-Cyrl-RS" dirty="0" smtClean="0"/>
              <a:t>Кидање интраартикуларних фиброзних влакана</a:t>
            </a:r>
          </a:p>
          <a:p>
            <a:pPr marL="514350" indent="-514350">
              <a:buFont typeface="+mj-lt"/>
              <a:buAutoNum type="arabicParenR"/>
            </a:pPr>
            <a:r>
              <a:rPr lang="sr-Cyrl-RS" dirty="0" smtClean="0"/>
              <a:t>Лучење синовијалне течности  и омекшавање капсуле</a:t>
            </a:r>
          </a:p>
          <a:p>
            <a:pPr marL="514350" indent="-514350">
              <a:buFont typeface="+mj-lt"/>
              <a:buAutoNum type="arabicParenR"/>
            </a:pPr>
            <a:r>
              <a:rPr lang="sr-Cyrl-RS" dirty="0" smtClean="0"/>
              <a:t>Лагано задебљање  хрскавице до потребне функционалне дебљине</a:t>
            </a:r>
          </a:p>
          <a:p>
            <a:pPr marL="514350" indent="-514350">
              <a:buNone/>
            </a:pPr>
            <a:endParaRPr lang="sr-Cyrl-RS" dirty="0" smtClean="0"/>
          </a:p>
          <a:p>
            <a:r>
              <a:rPr lang="sr-Cyrl-RS" b="1" u="sng" dirty="0" smtClean="0"/>
              <a:t>Резултат је повећана мобилност зглоба.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4000" b="1" dirty="0" smtClean="0"/>
              <a:t>Нормална</a:t>
            </a:r>
            <a:r>
              <a:rPr lang="en-US" sz="4000" b="1" dirty="0" smtClean="0"/>
              <a:t> </a:t>
            </a:r>
            <a:r>
              <a:rPr lang="sr-Cyrl-RS" sz="4000" b="1" dirty="0" smtClean="0"/>
              <a:t>покретљивост</a:t>
            </a:r>
            <a:r>
              <a:rPr lang="en-US" sz="4000" b="1" dirty="0" smtClean="0"/>
              <a:t> </a:t>
            </a:r>
            <a:r>
              <a:rPr lang="sr-Cyrl-RS" sz="4000" b="1" dirty="0" smtClean="0"/>
              <a:t>зглоба</a:t>
            </a:r>
            <a:r>
              <a:rPr lang="en-US" sz="4000" b="1" dirty="0" smtClean="0"/>
              <a:t> </a:t>
            </a:r>
            <a:r>
              <a:rPr lang="sr-Cyrl-RS" sz="4000" b="1" dirty="0" smtClean="0"/>
              <a:t>може</a:t>
            </a:r>
            <a:r>
              <a:rPr lang="en-US" sz="4000" b="1" dirty="0" smtClean="0"/>
              <a:t> </a:t>
            </a:r>
            <a:r>
              <a:rPr lang="sr-Cyrl-RS" sz="4000" b="1" dirty="0" smtClean="0"/>
              <a:t>бити</a:t>
            </a:r>
            <a:r>
              <a:rPr lang="en-US" sz="4000" b="1" dirty="0" smtClean="0"/>
              <a:t> </a:t>
            </a:r>
            <a:r>
              <a:rPr lang="sr-Cyrl-RS" sz="4000" b="1" dirty="0" smtClean="0"/>
              <a:t>поремећена</a:t>
            </a:r>
            <a:r>
              <a:rPr lang="en-US" sz="4000" b="1" dirty="0" smtClean="0"/>
              <a:t> </a:t>
            </a:r>
            <a:r>
              <a:rPr lang="sr-Cyrl-RS" sz="4000" b="1" dirty="0" smtClean="0"/>
              <a:t>и</a:t>
            </a:r>
            <a:r>
              <a:rPr lang="en-US" sz="4000" b="1" dirty="0" smtClean="0"/>
              <a:t> </a:t>
            </a:r>
            <a:r>
              <a:rPr lang="sr-Cyrl-RS" sz="4000" b="1" dirty="0" smtClean="0"/>
              <a:t>то</a:t>
            </a:r>
            <a:r>
              <a:rPr lang="en-US" sz="4000" b="1" dirty="0" smtClean="0"/>
              <a:t> </a:t>
            </a:r>
            <a:r>
              <a:rPr lang="sr-Cyrl-RS" sz="4000" b="1" dirty="0" smtClean="0"/>
              <a:t>у</a:t>
            </a:r>
            <a:r>
              <a:rPr lang="en-US" sz="4000" b="1" dirty="0" smtClean="0"/>
              <a:t> </a:t>
            </a:r>
            <a:r>
              <a:rPr lang="sr-Cyrl-RS" sz="4000" b="1" dirty="0" smtClean="0"/>
              <a:t>виду</a:t>
            </a:r>
            <a:r>
              <a:rPr lang="en-US" sz="4000" b="1" dirty="0" smtClean="0"/>
              <a:t>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752856"/>
          </a:xfrm>
        </p:spPr>
        <p:txBody>
          <a:bodyPr>
            <a:normAutofit/>
          </a:bodyPr>
          <a:lstStyle/>
          <a:p>
            <a:pPr marL="609600" indent="-609600" algn="just">
              <a:buFontTx/>
              <a:buAutoNum type="arabicPeriod"/>
              <a:defRPr/>
            </a:pPr>
            <a:r>
              <a:rPr lang="sr-Cyrl-RS" sz="3600" b="1" dirty="0" smtClean="0"/>
              <a:t>Контрактуре</a:t>
            </a:r>
            <a:endParaRPr lang="en-US" sz="3600" dirty="0" smtClean="0"/>
          </a:p>
          <a:p>
            <a:pPr marL="609600" indent="-609600" algn="just">
              <a:buFontTx/>
              <a:buAutoNum type="arabicPeriod"/>
              <a:defRPr/>
            </a:pPr>
            <a:endParaRPr lang="en-US" sz="3600" b="1" dirty="0" smtClean="0"/>
          </a:p>
          <a:p>
            <a:pPr marL="609600" indent="-609600" algn="just">
              <a:buFontTx/>
              <a:buAutoNum type="arabicPeriod"/>
              <a:defRPr/>
            </a:pPr>
            <a:r>
              <a:rPr lang="sr-Cyrl-RS" sz="3600" b="1" dirty="0" smtClean="0"/>
              <a:t>Анкилозе</a:t>
            </a:r>
            <a:endParaRPr lang="en-US" sz="3600" b="1" dirty="0" smtClean="0"/>
          </a:p>
          <a:p>
            <a:pPr marL="609600" indent="-609600" algn="just">
              <a:buFontTx/>
              <a:buAutoNum type="arabicPeriod"/>
              <a:defRPr/>
            </a:pPr>
            <a:endParaRPr lang="en-US" sz="3600" b="1" dirty="0" smtClean="0"/>
          </a:p>
          <a:p>
            <a:pPr marL="609600" indent="-609600" algn="just">
              <a:buFontTx/>
              <a:buAutoNum type="arabicPeriod"/>
              <a:defRPr/>
            </a:pPr>
            <a:r>
              <a:rPr lang="sr-Cyrl-RS" sz="3600" b="1" dirty="0" smtClean="0"/>
              <a:t>Лаксацитета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Кинезитерапија</a:t>
            </a:r>
            <a:r>
              <a:rPr lang="sr-Cyrl-R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472518" cy="4389120"/>
          </a:xfrm>
        </p:spPr>
        <p:txBody>
          <a:bodyPr/>
          <a:lstStyle/>
          <a:p>
            <a:r>
              <a:rPr lang="sr-Cyrl-RS" b="1" dirty="0" smtClean="0"/>
              <a:t>Примењују се:</a:t>
            </a:r>
          </a:p>
          <a:p>
            <a:r>
              <a:rPr lang="sr-Cyrl-RS" dirty="0" smtClean="0"/>
              <a:t>1.  активне и активно потпомогнуте вежбе у растеретном положају; </a:t>
            </a:r>
          </a:p>
          <a:p>
            <a:r>
              <a:rPr lang="sr-Cyrl-RS" dirty="0" smtClean="0"/>
              <a:t>2. изометријске вежбе; </a:t>
            </a:r>
          </a:p>
          <a:p>
            <a:r>
              <a:rPr lang="sr-Cyrl-RS" dirty="0" smtClean="0"/>
              <a:t>3. вежбе истезања кроз:  </a:t>
            </a:r>
          </a:p>
          <a:p>
            <a:pPr>
              <a:buFont typeface="Wingdings" pitchFamily="2" charset="2"/>
              <a:buChar char="Ø"/>
            </a:pPr>
            <a:r>
              <a:rPr lang="sr-Cyrl-RS" dirty="0" smtClean="0"/>
              <a:t>статичко истезање, </a:t>
            </a:r>
          </a:p>
          <a:p>
            <a:pPr>
              <a:buFont typeface="Wingdings" pitchFamily="2" charset="2"/>
              <a:buChar char="Ø"/>
            </a:pPr>
            <a:r>
              <a:rPr lang="sr-Cyrl-RS" dirty="0" smtClean="0"/>
              <a:t>балистичко и </a:t>
            </a:r>
          </a:p>
          <a:p>
            <a:pPr>
              <a:buFont typeface="Wingdings" pitchFamily="2" charset="2"/>
              <a:buChar char="Ø"/>
            </a:pPr>
            <a:r>
              <a:rPr lang="sr-Cyrl-RS" dirty="0" smtClean="0"/>
              <a:t>истезање кроз методе проприоцептивне неуромускуларне фацилитације (ПНФ).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704088"/>
            <a:ext cx="7615262" cy="1143000"/>
          </a:xfrm>
        </p:spPr>
        <p:txBody>
          <a:bodyPr>
            <a:normAutofit fontScale="90000"/>
          </a:bodyPr>
          <a:lstStyle/>
          <a:p>
            <a:r>
              <a:rPr lang="sr-Cyrl-RS" b="1" dirty="0" smtClean="0"/>
              <a:t>Кинезитерапија</a:t>
            </a:r>
            <a:r>
              <a:rPr lang="sr-Latn-CS" b="1" dirty="0" smtClean="0"/>
              <a:t>-</a:t>
            </a:r>
            <a:r>
              <a:rPr lang="sr-Cyrl-RS" b="1" dirty="0" smtClean="0"/>
              <a:t> </a:t>
            </a: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Cyrl-RS" b="1" dirty="0" smtClean="0"/>
              <a:t>вежбе истезања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vi-VN" dirty="0" smtClean="0"/>
              <a:t> </a:t>
            </a:r>
            <a:r>
              <a:rPr lang="sr-Cyrl-RS" b="1" u="sng" dirty="0" smtClean="0"/>
              <a:t>Статичко истезање </a:t>
            </a:r>
            <a:r>
              <a:rPr lang="sr-Cyrl-RS" dirty="0" smtClean="0"/>
              <a:t>на скраћени мишић делује спољна сила од 30-60</a:t>
            </a:r>
            <a:r>
              <a:rPr lang="sr-Latn-CS" dirty="0" smtClean="0"/>
              <a:t> s</a:t>
            </a:r>
            <a:r>
              <a:rPr lang="sr-Cyrl-RS" dirty="0" smtClean="0"/>
              <a:t>. На мишић који је истегнут до границе бола, пружа се отпор.</a:t>
            </a:r>
            <a:endParaRPr lang="sr-Latn-CS" dirty="0" smtClean="0"/>
          </a:p>
          <a:p>
            <a:pPr fontAlgn="base"/>
            <a:r>
              <a:rPr lang="sr-Cyrl-RS" dirty="0" smtClean="0"/>
              <a:t>Тако делујемо на Голџијев тетивни апарат, који фацилитира алфа и гама моторни систем.</a:t>
            </a:r>
          </a:p>
          <a:p>
            <a:pPr fontAlgn="base"/>
            <a:r>
              <a:rPr lang="sr-Cyrl-RS" b="1" u="sng" dirty="0" smtClean="0"/>
              <a:t>Балистичко истезање </a:t>
            </a:r>
            <a:r>
              <a:rPr lang="sr-Cyrl-RS" dirty="0" smtClean="0"/>
              <a:t>је форсирано истезање у виду брзих трзаја. Код ове технике треба бити веома обазрив да не дође до оштећења мишића и тетива услед рефлексно повећаног мишићног тонуса.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b="1" dirty="0" smtClean="0"/>
              <a:t>Кинезитерапија</a:t>
            </a:r>
            <a:r>
              <a:rPr lang="sr-Latn-CS" b="1" dirty="0" smtClean="0"/>
              <a:t>-</a:t>
            </a:r>
            <a:r>
              <a:rPr lang="sr-Cyrl-RS" b="1" dirty="0" smtClean="0"/>
              <a:t> </a:t>
            </a: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Cyrl-RS" b="1" dirty="0" smtClean="0"/>
              <a:t>вежбе истезања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u="sng" dirty="0" smtClean="0"/>
              <a:t>ПНФ</a:t>
            </a:r>
            <a:r>
              <a:rPr lang="ru-RU" dirty="0" smtClean="0"/>
              <a:t> користимо углавном две методе:</a:t>
            </a:r>
            <a:endParaRPr lang="sr-Latn-CS" dirty="0" smtClean="0"/>
          </a:p>
          <a:p>
            <a:r>
              <a:rPr lang="ru-RU" dirty="0" smtClean="0"/>
              <a:t>1.држи-опусти, где се мишић истеже до границе бола, затим следи изометријска контракција па релаксација са додатним статичким истезањем, и</a:t>
            </a:r>
            <a:endParaRPr lang="sr-Latn-CS" dirty="0" smtClean="0"/>
          </a:p>
          <a:p>
            <a:r>
              <a:rPr lang="ru-RU" dirty="0" smtClean="0"/>
              <a:t>2.контрахуј-опусти (заснива се на принципу реципрочне неуромускуларне инхибиције).</a:t>
            </a:r>
          </a:p>
          <a:p>
            <a:r>
              <a:rPr lang="ru-RU" dirty="0" smtClean="0"/>
              <a:t>За савладавање контрактура се користи и продужено истезање у трајању од 20-30 мин </a:t>
            </a:r>
            <a:r>
              <a:rPr lang="sr-Latn-CS" dirty="0" smtClean="0"/>
              <a:t>2x </a:t>
            </a:r>
            <a:r>
              <a:rPr lang="ru-RU" dirty="0" smtClean="0"/>
              <a:t>дневно код лакших облика, а код тежих 2х и дуже, што се постиже применом ортоза или динамичких удлага.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Уводна терапија – термотерапија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u="sng" dirty="0" smtClean="0"/>
              <a:t> </a:t>
            </a:r>
            <a:r>
              <a:rPr lang="ru-RU" b="1" u="sng" dirty="0" smtClean="0">
                <a:solidFill>
                  <a:srgbClr val="FF0000"/>
                </a:solidFill>
              </a:rPr>
              <a:t>Топлотна терапија </a:t>
            </a:r>
            <a:r>
              <a:rPr lang="ru-RU" dirty="0" smtClean="0"/>
              <a:t>утиче на вискозно еластична својства колагена, тако да хипертермичка доза повећава екстензибилност колагена и ефикасност истезања скраћених тетивних структура. </a:t>
            </a:r>
            <a:endParaRPr lang="en-US" dirty="0" smtClean="0"/>
          </a:p>
          <a:p>
            <a:r>
              <a:rPr lang="ru-RU" dirty="0" smtClean="0"/>
              <a:t>Топлота утиче на вискозноеластична влакна колагена, повећава екстензибилитет колагена и ефикасност истезања. </a:t>
            </a:r>
          </a:p>
          <a:p>
            <a:r>
              <a:rPr lang="ru-RU" dirty="0" smtClean="0"/>
              <a:t>Примењује се као </a:t>
            </a:r>
            <a:r>
              <a:rPr lang="ru-RU" b="1" u="sng" dirty="0" smtClean="0"/>
              <a:t>површинска топлота </a:t>
            </a:r>
            <a:r>
              <a:rPr lang="ru-RU" dirty="0" smtClean="0"/>
              <a:t>(парафинске и пелоидне апликације, топле купке,хидротерапија…) и </a:t>
            </a:r>
            <a:r>
              <a:rPr lang="ru-RU" b="1" u="sng" dirty="0" smtClean="0"/>
              <a:t>дубинска топлота </a:t>
            </a:r>
            <a:r>
              <a:rPr lang="ru-RU" dirty="0" smtClean="0"/>
              <a:t>(настаје у ткивима конверзијом електричне и ултразвучне енергије у топлотну).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Модалитети дубинске топлоте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b="1" dirty="0" smtClean="0"/>
              <a:t> Континуирани УЗ </a:t>
            </a:r>
            <a:r>
              <a:rPr lang="ru-RU" dirty="0" smtClean="0"/>
              <a:t>– апсорбује се у зглобној капсули, лигаментима и тетивама, тј. У структурама са високим садржајем колагена , чије скраћ</a:t>
            </a:r>
            <a:r>
              <a:rPr lang="sr-Latn-CS" dirty="0" smtClean="0"/>
              <a:t>e</a:t>
            </a:r>
            <a:r>
              <a:rPr lang="ru-RU" dirty="0" smtClean="0"/>
              <a:t>ње је узрок контрактура.</a:t>
            </a:r>
            <a:endParaRPr lang="en-US" dirty="0" smtClean="0"/>
          </a:p>
          <a:p>
            <a:pPr lvl="0"/>
            <a:r>
              <a:rPr lang="ru-RU" b="1" dirty="0" smtClean="0"/>
              <a:t> КТД и МТД </a:t>
            </a:r>
            <a:r>
              <a:rPr lang="ru-RU" dirty="0" smtClean="0"/>
              <a:t>– успешна код миогених контрактура</a:t>
            </a:r>
            <a:endParaRPr lang="en-US" dirty="0" smtClean="0"/>
          </a:p>
          <a:p>
            <a:pPr lvl="0"/>
            <a:r>
              <a:rPr lang="en-US" dirty="0" smtClean="0"/>
              <a:t> </a:t>
            </a:r>
            <a:r>
              <a:rPr lang="ru-RU" b="1" dirty="0" smtClean="0"/>
              <a:t>Модалитети површинске топлоте- </a:t>
            </a:r>
            <a:r>
              <a:rPr lang="ru-RU" dirty="0" smtClean="0"/>
              <a:t>на ситне зглобове шака и стопала, ручне и скочне зглобове, лактове и колена или када је у питању фиброза у кожи и подкожном ткиву.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Физикална терапија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Предност се у тх даје Уз јер се абсорбује у зглобној капсули, лигаментима и тетивама, тј у структурама са високим садржајем колагена, чије скраћивање доводи до настанка котрактура. </a:t>
            </a:r>
          </a:p>
          <a:p>
            <a:r>
              <a:rPr lang="sr-Cyrl-RS" dirty="0" smtClean="0"/>
              <a:t>Код миогених контрактура, предност се даје кратким таласима, јер се они највише абсорбују  у мишићима. </a:t>
            </a:r>
          </a:p>
          <a:p>
            <a:r>
              <a:rPr lang="sr-Cyrl-RS" dirty="0" smtClean="0"/>
              <a:t>Модалитети површинске топлоте, као што су парафинске облоге могу се применити на ситне зглобове шака, стопала, лактова, колена. 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Физикална терапија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Хидротерапија, тј. хидрокинезитерапија- </a:t>
            </a:r>
          </a:p>
          <a:p>
            <a:pPr>
              <a:buNone/>
            </a:pPr>
            <a:r>
              <a:rPr lang="ru-RU" dirty="0" smtClean="0"/>
              <a:t>    покрети у води су олакшани, мање болни, у условима елиминисане гравитације, утиче и на релаксацију мускулатуре.</a:t>
            </a:r>
          </a:p>
          <a:p>
            <a:r>
              <a:rPr lang="ru-RU" dirty="0" smtClean="0"/>
              <a:t>Магнетотерапија смањује оток, инфламацију и бол и стимулише остеогенезу.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Физикална терапија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Интерферентне струје моге се применити код металне остеосинтезе, побољшава метаболизам, смањује оток и инфламацију, а утиче и на стварање калуса.</a:t>
            </a:r>
          </a:p>
          <a:p>
            <a:r>
              <a:rPr lang="ru-RU" dirty="0" smtClean="0"/>
              <a:t>Дијадинамичке струје делују аналгетички, побољшавају трофику ткива.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3214686"/>
            <a:ext cx="7851648" cy="1828800"/>
          </a:xfrm>
        </p:spPr>
        <p:txBody>
          <a:bodyPr>
            <a:noAutofit/>
          </a:bodyPr>
          <a:lstStyle/>
          <a:p>
            <a:r>
              <a:rPr lang="sr-Cyrl-BA" sz="5400" dirty="0" smtClean="0"/>
              <a:t>Физикална терапија акутног и хроничног бола локомоторног апарата</a:t>
            </a:r>
            <a:endParaRPr lang="en-US" sz="54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Дефиниција бола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ea typeface="Cambria" pitchFamily="18" charset="0"/>
                <a:cs typeface="Cambria" pitchFamily="18" charset="0"/>
              </a:rPr>
              <a:t>Дефиниција  СЗО</a:t>
            </a:r>
          </a:p>
          <a:p>
            <a:pPr>
              <a:buNone/>
            </a:pPr>
            <a:r>
              <a:rPr lang="ru-RU" dirty="0" smtClean="0">
                <a:latin typeface="Cambria" pitchFamily="18" charset="0"/>
                <a:ea typeface="Cambria" pitchFamily="18" charset="0"/>
                <a:cs typeface="Cambria" pitchFamily="18" charset="0"/>
              </a:rPr>
              <a:t>   „бол је непријатно чулно или емоционално искуство повезано са стварним или потенцијалним оштећењем ткива“</a:t>
            </a:r>
          </a:p>
          <a:p>
            <a:pPr>
              <a:buNone/>
            </a:pPr>
            <a:endParaRPr lang="ru-RU" dirty="0" smtClean="0">
              <a:latin typeface="Cambria" pitchFamily="18" charset="0"/>
              <a:ea typeface="Cambria" pitchFamily="18" charset="0"/>
              <a:cs typeface="Cambria" pitchFamily="18" charset="0"/>
            </a:endParaRPr>
          </a:p>
          <a:p>
            <a:pPr>
              <a:buNone/>
            </a:pP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ea typeface="Cambria" pitchFamily="18" charset="0"/>
                <a:cs typeface="Cambria" pitchFamily="18" charset="0"/>
              </a:rPr>
              <a:t>Међународно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ea typeface="Cambria" pitchFamily="18" charset="0"/>
                <a:cs typeface="Cambria" pitchFamily="18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ea typeface="Cambria" pitchFamily="18" charset="0"/>
                <a:cs typeface="Cambria" pitchFamily="18" charset="0"/>
              </a:rPr>
              <a:t>удружење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ea typeface="Cambria" pitchFamily="18" charset="0"/>
                <a:cs typeface="Cambria" pitchFamily="18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ea typeface="Cambria" pitchFamily="18" charset="0"/>
                <a:cs typeface="Cambria" pitchFamily="18" charset="0"/>
              </a:rPr>
              <a:t>за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ea typeface="Cambria" pitchFamily="18" charset="0"/>
                <a:cs typeface="Cambria" pitchFamily="18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ea typeface="Cambria" pitchFamily="18" charset="0"/>
                <a:cs typeface="Cambria" pitchFamily="18" charset="0"/>
              </a:rPr>
              <a:t>проучавање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ea typeface="Cambria" pitchFamily="18" charset="0"/>
                <a:cs typeface="Cambria" pitchFamily="18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ea typeface="Cambria" pitchFamily="18" charset="0"/>
                <a:cs typeface="Cambria" pitchFamily="18" charset="0"/>
              </a:rPr>
              <a:t>бола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ea typeface="Cambria" pitchFamily="18" charset="0"/>
                <a:cs typeface="Cambria" pitchFamily="18" charset="0"/>
              </a:rPr>
              <a:t> (IASP)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ea typeface="Cambria" pitchFamily="18" charset="0"/>
                <a:cs typeface="Cambria" pitchFamily="18" charset="0"/>
              </a:rPr>
              <a:t>дефинише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ea typeface="Cambria" pitchFamily="18" charset="0"/>
                <a:cs typeface="Cambria" pitchFamily="18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ea typeface="Cambria" pitchFamily="18" charset="0"/>
                <a:cs typeface="Cambria" pitchFamily="18" charset="0"/>
              </a:rPr>
              <a:t>бол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ea typeface="Cambria" pitchFamily="18" charset="0"/>
                <a:cs typeface="Cambria" pitchFamily="18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ea typeface="Cambria" pitchFamily="18" charset="0"/>
                <a:cs typeface="Cambria" pitchFamily="18" charset="0"/>
              </a:rPr>
              <a:t>као</a:t>
            </a:r>
            <a:r>
              <a:rPr lang="en-US" dirty="0" smtClean="0">
                <a:latin typeface="Cambria" pitchFamily="18" charset="0"/>
                <a:ea typeface="Cambria" pitchFamily="18" charset="0"/>
                <a:cs typeface="Cambria" pitchFamily="18" charset="0"/>
              </a:rPr>
              <a:t>:</a:t>
            </a:r>
          </a:p>
          <a:p>
            <a:pPr>
              <a:buNone/>
            </a:pPr>
            <a:r>
              <a:rPr lang="en-US" dirty="0" smtClean="0">
                <a:latin typeface="Cambria" pitchFamily="18" charset="0"/>
                <a:ea typeface="Cambria" pitchFamily="18" charset="0"/>
                <a:cs typeface="Cambria" pitchFamily="18" charset="0"/>
              </a:rPr>
              <a:t>   „</a:t>
            </a:r>
            <a:r>
              <a:rPr lang="en-US" dirty="0" err="1" smtClean="0">
                <a:latin typeface="Cambria" pitchFamily="18" charset="0"/>
                <a:ea typeface="Cambria" pitchFamily="18" charset="0"/>
                <a:cs typeface="Cambria" pitchFamily="18" charset="0"/>
              </a:rPr>
              <a:t>непријатно</a:t>
            </a:r>
            <a:r>
              <a:rPr lang="en-US" dirty="0" smtClean="0">
                <a:latin typeface="Cambria" pitchFamily="18" charset="0"/>
                <a:ea typeface="Cambria" pitchFamily="18" charset="0"/>
                <a:cs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  <a:ea typeface="Cambria" pitchFamily="18" charset="0"/>
                <a:cs typeface="Cambria" pitchFamily="18" charset="0"/>
              </a:rPr>
              <a:t>емоционално</a:t>
            </a:r>
            <a:r>
              <a:rPr lang="en-US" dirty="0" smtClean="0">
                <a:latin typeface="Cambria" pitchFamily="18" charset="0"/>
                <a:ea typeface="Cambria" pitchFamily="18" charset="0"/>
                <a:cs typeface="Cambria" pitchFamily="18" charset="0"/>
              </a:rPr>
              <a:t> и </a:t>
            </a:r>
            <a:r>
              <a:rPr lang="en-US" dirty="0" err="1" smtClean="0">
                <a:latin typeface="Cambria" pitchFamily="18" charset="0"/>
                <a:ea typeface="Cambria" pitchFamily="18" charset="0"/>
                <a:cs typeface="Cambria" pitchFamily="18" charset="0"/>
              </a:rPr>
              <a:t>осећајно</a:t>
            </a:r>
            <a:r>
              <a:rPr lang="en-US" dirty="0" smtClean="0">
                <a:latin typeface="Cambria" pitchFamily="18" charset="0"/>
                <a:ea typeface="Cambria" pitchFamily="18" charset="0"/>
                <a:cs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  <a:ea typeface="Cambria" pitchFamily="18" charset="0"/>
                <a:cs typeface="Cambria" pitchFamily="18" charset="0"/>
              </a:rPr>
              <a:t>искуство</a:t>
            </a:r>
            <a:r>
              <a:rPr lang="en-US" dirty="0" smtClean="0">
                <a:latin typeface="Cambria" pitchFamily="18" charset="0"/>
                <a:ea typeface="Cambria" pitchFamily="18" charset="0"/>
                <a:cs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  <a:ea typeface="Cambria" pitchFamily="18" charset="0"/>
                <a:cs typeface="Cambria" pitchFamily="18" charset="0"/>
              </a:rPr>
              <a:t>повезано</a:t>
            </a:r>
            <a:r>
              <a:rPr lang="en-US" dirty="0" smtClean="0">
                <a:latin typeface="Cambria" pitchFamily="18" charset="0"/>
                <a:ea typeface="Cambria" pitchFamily="18" charset="0"/>
                <a:cs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  <a:ea typeface="Cambria" pitchFamily="18" charset="0"/>
                <a:cs typeface="Cambria" pitchFamily="18" charset="0"/>
              </a:rPr>
              <a:t>са</a:t>
            </a:r>
            <a:r>
              <a:rPr lang="en-US" dirty="0" smtClean="0">
                <a:latin typeface="Cambria" pitchFamily="18" charset="0"/>
                <a:ea typeface="Cambria" pitchFamily="18" charset="0"/>
                <a:cs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  <a:ea typeface="Cambria" pitchFamily="18" charset="0"/>
                <a:cs typeface="Cambria" pitchFamily="18" charset="0"/>
              </a:rPr>
              <a:t>правом</a:t>
            </a:r>
            <a:r>
              <a:rPr lang="en-US" dirty="0" smtClean="0">
                <a:latin typeface="Cambria" pitchFamily="18" charset="0"/>
                <a:ea typeface="Cambria" pitchFamily="18" charset="0"/>
                <a:cs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  <a:ea typeface="Cambria" pitchFamily="18" charset="0"/>
                <a:cs typeface="Cambria" pitchFamily="18" charset="0"/>
              </a:rPr>
              <a:t>или</a:t>
            </a:r>
            <a:r>
              <a:rPr lang="en-US" dirty="0" smtClean="0">
                <a:latin typeface="Cambria" pitchFamily="18" charset="0"/>
                <a:ea typeface="Cambria" pitchFamily="18" charset="0"/>
                <a:cs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  <a:ea typeface="Cambria" pitchFamily="18" charset="0"/>
                <a:cs typeface="Cambria" pitchFamily="18" charset="0"/>
              </a:rPr>
              <a:t>потенцијалном</a:t>
            </a:r>
            <a:r>
              <a:rPr lang="en-US" dirty="0" smtClean="0">
                <a:latin typeface="Cambria" pitchFamily="18" charset="0"/>
                <a:ea typeface="Cambria" pitchFamily="18" charset="0"/>
                <a:cs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  <a:ea typeface="Cambria" pitchFamily="18" charset="0"/>
                <a:cs typeface="Cambria" pitchFamily="18" charset="0"/>
              </a:rPr>
              <a:t>повредом</a:t>
            </a:r>
            <a:r>
              <a:rPr lang="en-US" dirty="0" smtClean="0">
                <a:latin typeface="Cambria" pitchFamily="18" charset="0"/>
                <a:ea typeface="Cambria" pitchFamily="18" charset="0"/>
                <a:cs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  <a:ea typeface="Cambria" pitchFamily="18" charset="0"/>
                <a:cs typeface="Cambria" pitchFamily="18" charset="0"/>
              </a:rPr>
              <a:t>ткива</a:t>
            </a:r>
            <a:r>
              <a:rPr lang="en-US" dirty="0" smtClean="0">
                <a:latin typeface="Cambria" pitchFamily="18" charset="0"/>
                <a:ea typeface="Cambria" pitchFamily="18" charset="0"/>
                <a:cs typeface="Cambria" pitchFamily="18" charset="0"/>
              </a:rPr>
              <a:t>, </a:t>
            </a:r>
            <a:r>
              <a:rPr lang="en-US" dirty="0" err="1" smtClean="0">
                <a:latin typeface="Cambria" pitchFamily="18" charset="0"/>
                <a:ea typeface="Cambria" pitchFamily="18" charset="0"/>
                <a:cs typeface="Cambria" pitchFamily="18" charset="0"/>
              </a:rPr>
              <a:t>или</a:t>
            </a:r>
            <a:r>
              <a:rPr lang="en-US" dirty="0" smtClean="0">
                <a:latin typeface="Cambria" pitchFamily="18" charset="0"/>
                <a:ea typeface="Cambria" pitchFamily="18" charset="0"/>
                <a:cs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  <a:ea typeface="Cambria" pitchFamily="18" charset="0"/>
                <a:cs typeface="Cambria" pitchFamily="18" charset="0"/>
              </a:rPr>
              <a:t>узроковано</a:t>
            </a:r>
            <a:r>
              <a:rPr lang="en-US" dirty="0" smtClean="0">
                <a:latin typeface="Cambria" pitchFamily="18" charset="0"/>
                <a:ea typeface="Cambria" pitchFamily="18" charset="0"/>
                <a:cs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  <a:ea typeface="Cambria" pitchFamily="18" charset="0"/>
                <a:cs typeface="Cambria" pitchFamily="18" charset="0"/>
              </a:rPr>
              <a:t>тим</a:t>
            </a:r>
            <a:r>
              <a:rPr lang="en-US" dirty="0" smtClean="0">
                <a:latin typeface="Cambria" pitchFamily="18" charset="0"/>
                <a:ea typeface="Cambria" pitchFamily="18" charset="0"/>
                <a:cs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  <a:ea typeface="Cambria" pitchFamily="18" charset="0"/>
                <a:cs typeface="Cambria" pitchFamily="18" charset="0"/>
              </a:rPr>
              <a:t>оштећењем</a:t>
            </a:r>
            <a:r>
              <a:rPr lang="en-US" dirty="0" smtClean="0">
                <a:latin typeface="Cambria" pitchFamily="18" charset="0"/>
                <a:ea typeface="Cambria" pitchFamily="18" charset="0"/>
                <a:cs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  <a:ea typeface="Cambria" pitchFamily="18" charset="0"/>
                <a:cs typeface="Cambria" pitchFamily="18" charset="0"/>
              </a:rPr>
              <a:t>или</a:t>
            </a:r>
            <a:r>
              <a:rPr lang="en-US" dirty="0" smtClean="0">
                <a:latin typeface="Cambria" pitchFamily="18" charset="0"/>
                <a:ea typeface="Cambria" pitchFamily="18" charset="0"/>
                <a:cs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  <a:ea typeface="Cambria" pitchFamily="18" charset="0"/>
                <a:cs typeface="Cambria" pitchFamily="18" charset="0"/>
              </a:rPr>
              <a:t>повредом</a:t>
            </a:r>
            <a:r>
              <a:rPr lang="en-US" dirty="0" smtClean="0">
                <a:latin typeface="Cambria" pitchFamily="18" charset="0"/>
                <a:ea typeface="Cambria" pitchFamily="18" charset="0"/>
                <a:cs typeface="Cambria" pitchFamily="18" charset="0"/>
              </a:rPr>
              <a:t>.“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Контрактуре</a:t>
            </a:r>
            <a:r>
              <a:rPr lang="sr-Cyrl-R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b="1" dirty="0" smtClean="0"/>
              <a:t>Скраћење меких ткива у зглобу и око зглоба услед пролиферације и фиброзе везивног ткива.</a:t>
            </a:r>
          </a:p>
          <a:p>
            <a:pPr lvl="0"/>
            <a:r>
              <a:rPr lang="ru-RU" b="1" dirty="0" smtClean="0"/>
              <a:t>Могу да буду захваћене:</a:t>
            </a:r>
            <a:endParaRPr lang="en-US" dirty="0" smtClean="0"/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/>
              <a:t> Зглобна капсула,</a:t>
            </a:r>
            <a:endParaRPr lang="en-US" dirty="0" smtClean="0"/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/>
              <a:t> Синовија,</a:t>
            </a:r>
            <a:endParaRPr lang="en-US" dirty="0" smtClean="0"/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/>
              <a:t> Лигаменти,</a:t>
            </a:r>
            <a:endParaRPr lang="en-US" dirty="0" smtClean="0"/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/>
              <a:t> Мишићи и њихове тетиве</a:t>
            </a:r>
            <a:endParaRPr lang="en-US" dirty="0" smtClean="0"/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/>
              <a:t> Фасција и</a:t>
            </a:r>
            <a:endParaRPr lang="en-US" dirty="0" smtClean="0"/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 Кожа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8579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b="1" dirty="0" smtClean="0"/>
              <a:t>Физикална терапија у контроли бола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143116"/>
            <a:ext cx="8229600" cy="3857652"/>
          </a:xfrm>
        </p:spPr>
        <p:txBody>
          <a:bodyPr>
            <a:normAutofit/>
          </a:bodyPr>
          <a:lstStyle/>
          <a:p>
            <a:r>
              <a:rPr lang="ru-RU" dirty="0" smtClean="0"/>
              <a:t>Многи физикални агенси се користе у контроли и олакшавању акутног и хроничног бола:</a:t>
            </a:r>
            <a:br>
              <a:rPr lang="ru-RU" dirty="0" smtClean="0"/>
            </a:br>
            <a:r>
              <a:rPr lang="ru-RU" dirty="0" smtClean="0"/>
              <a:t>* термотерапија:хладноћа и топлота</a:t>
            </a:r>
            <a:br>
              <a:rPr lang="ru-RU" dirty="0" smtClean="0"/>
            </a:br>
            <a:r>
              <a:rPr lang="ru-RU" dirty="0" smtClean="0"/>
              <a:t>* електро процедуре: ТЕНС, ДД струје, ИФС, ЕФ</a:t>
            </a:r>
            <a:br>
              <a:rPr lang="ru-RU" dirty="0" smtClean="0"/>
            </a:br>
            <a:r>
              <a:rPr lang="ru-RU" dirty="0" smtClean="0"/>
              <a:t>локалних анестетика и антиинфлам. лекова, </a:t>
            </a:r>
          </a:p>
          <a:p>
            <a:r>
              <a:rPr lang="ru-RU" dirty="0" smtClean="0"/>
              <a:t>ласер,</a:t>
            </a:r>
          </a:p>
          <a:p>
            <a:r>
              <a:rPr lang="ru-RU" dirty="0" smtClean="0"/>
              <a:t>магнетно поље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Физикална терапија у контроли бола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922520"/>
          </a:xfrm>
        </p:spPr>
        <p:txBody>
          <a:bodyPr>
            <a:normAutofit/>
          </a:bodyPr>
          <a:lstStyle/>
          <a:p>
            <a:r>
              <a:rPr lang="sr-Cyrl-RS" dirty="0" smtClean="0"/>
              <a:t>Механизам дејства је вишеструк и зависи од агенса.</a:t>
            </a:r>
          </a:p>
          <a:p>
            <a:r>
              <a:rPr lang="sr-Cyrl-RS" b="1" dirty="0" smtClean="0"/>
              <a:t>Уопштено се може рећи да физикални агенси:</a:t>
            </a:r>
          </a:p>
          <a:p>
            <a:r>
              <a:rPr lang="sr-Cyrl-RS" dirty="0" smtClean="0"/>
              <a:t> модификују ослобађање медијатора запаљења који модулишу гате механизмом трансмисију импулса за бол у задњим роговима кичмене мождине, </a:t>
            </a:r>
          </a:p>
          <a:p>
            <a:r>
              <a:rPr lang="sr-Cyrl-RS" dirty="0" smtClean="0"/>
              <a:t>мењају нервну проводљивост и </a:t>
            </a:r>
          </a:p>
          <a:p>
            <a:r>
              <a:rPr lang="sr-Cyrl-RS" dirty="0" smtClean="0"/>
              <a:t>стимулишу продукцију ендогених опиоида, </a:t>
            </a:r>
          </a:p>
          <a:p>
            <a:r>
              <a:rPr lang="sr-Cyrl-RS" dirty="0" smtClean="0"/>
              <a:t>изазивају хиперполаризацију ћелијске мембране, </a:t>
            </a:r>
          </a:p>
          <a:p>
            <a:r>
              <a:rPr lang="sr-Cyrl-RS" dirty="0" smtClean="0"/>
              <a:t>подижу праг бола.</a:t>
            </a:r>
            <a:r>
              <a:rPr lang="vi-VN" dirty="0" smtClean="0"/>
              <a:t/>
            </a:r>
            <a:br>
              <a:rPr lang="vi-VN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Физикална терапија у контроли бола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Индиректно делују тако што:</a:t>
            </a:r>
          </a:p>
          <a:p>
            <a:r>
              <a:rPr lang="ru-RU" dirty="0" smtClean="0"/>
              <a:t>1. смањују спазам мишића,</a:t>
            </a:r>
          </a:p>
          <a:p>
            <a:r>
              <a:rPr lang="ru-RU" dirty="0" smtClean="0"/>
              <a:t>2. повећавају циркулацију крви, </a:t>
            </a:r>
          </a:p>
          <a:p>
            <a:r>
              <a:rPr lang="ru-RU" dirty="0" smtClean="0"/>
              <a:t>3. смањују или одстрањују оток и исхемију ткива.</a:t>
            </a:r>
          </a:p>
          <a:p>
            <a:r>
              <a:rPr lang="ru-RU" b="1" dirty="0" smtClean="0"/>
              <a:t>У предности су у односу на фармаколошке агенсе:</a:t>
            </a:r>
          </a:p>
          <a:p>
            <a:r>
              <a:rPr lang="ru-RU" dirty="0" smtClean="0"/>
              <a:t>1. при правилној примени не изазивају споредне штетне ефекте </a:t>
            </a:r>
          </a:p>
          <a:p>
            <a:endParaRPr lang="ru-RU" dirty="0" smtClean="0"/>
          </a:p>
          <a:p>
            <a:r>
              <a:rPr lang="ru-RU" dirty="0" smtClean="0"/>
              <a:t>2. не развијају зависност при дужој примени.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Механизам редукције бола применом физикални агенаса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1. Спречавају улаз импулса бола у мозак и стварање осећаја бола (преко </a:t>
            </a:r>
            <a:r>
              <a:rPr lang="en-US" dirty="0" smtClean="0"/>
              <a:t>gate control</a:t>
            </a:r>
            <a:r>
              <a:rPr lang="sr-Latn-CS" dirty="0" smtClean="0"/>
              <a:t> </a:t>
            </a:r>
            <a:r>
              <a:rPr lang="ru-RU" dirty="0" smtClean="0"/>
              <a:t>механизма)</a:t>
            </a:r>
          </a:p>
          <a:p>
            <a:r>
              <a:rPr lang="ru-RU" dirty="0" smtClean="0"/>
              <a:t>2. Стимулишу стварање ендогених опиоида (супстанце које ствара само тело и које смањују осећај бола).</a:t>
            </a:r>
          </a:p>
          <a:p>
            <a:r>
              <a:rPr lang="ru-RU" dirty="0" smtClean="0"/>
              <a:t>3. Подижу праг бола</a:t>
            </a:r>
          </a:p>
          <a:p>
            <a:r>
              <a:rPr lang="ru-RU" dirty="0" smtClean="0"/>
              <a:t>4. Повећавају локалну циркулацију крви, те се тако са места бола односе алгогене материје (оне које изазивају бол) а, истовремено, долази довољно кисеоника и других материја неопходних за регенерацију и репарацију ткива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4000" b="1" dirty="0" smtClean="0"/>
              <a:t>Према</a:t>
            </a:r>
            <a:r>
              <a:rPr lang="en-US" sz="4000" b="1" dirty="0" smtClean="0"/>
              <a:t> </a:t>
            </a:r>
            <a:r>
              <a:rPr lang="sr-Cyrl-RS" sz="4000" b="1" dirty="0" smtClean="0"/>
              <a:t>смеру</a:t>
            </a:r>
            <a:r>
              <a:rPr lang="en-US" sz="4000" b="1" dirty="0" smtClean="0"/>
              <a:t> </a:t>
            </a:r>
            <a:r>
              <a:rPr lang="sr-Cyrl-RS" sz="4000" b="1" dirty="0" smtClean="0"/>
              <a:t>ограничења</a:t>
            </a:r>
            <a:r>
              <a:rPr lang="en-US" sz="4000" b="1" dirty="0" smtClean="0"/>
              <a:t> </a:t>
            </a:r>
            <a:r>
              <a:rPr lang="sr-Cyrl-RS" sz="4000" b="1" dirty="0" smtClean="0"/>
              <a:t>покрета</a:t>
            </a:r>
            <a:r>
              <a:rPr lang="en-US" sz="4000" b="1" dirty="0" smtClean="0"/>
              <a:t> </a:t>
            </a:r>
            <a:r>
              <a:rPr lang="sr-Cyrl-RS" sz="4000" b="1" dirty="0" smtClean="0"/>
              <a:t>контрактуре</a:t>
            </a:r>
            <a:r>
              <a:rPr lang="en-US" sz="4000" b="1" dirty="0" smtClean="0"/>
              <a:t> </a:t>
            </a:r>
            <a:r>
              <a:rPr lang="sr-Cyrl-RS" sz="4000" b="1" dirty="0" smtClean="0"/>
              <a:t>могу</a:t>
            </a:r>
            <a:r>
              <a:rPr lang="en-US" sz="4000" b="1" dirty="0" smtClean="0"/>
              <a:t> </a:t>
            </a:r>
            <a:r>
              <a:rPr lang="sr-Cyrl-RS" sz="4000" b="1" dirty="0" smtClean="0"/>
              <a:t>бити</a:t>
            </a:r>
            <a:r>
              <a:rPr lang="en-US" sz="4000" b="1" dirty="0" smtClean="0"/>
              <a:t>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90000"/>
              </a:lnSpc>
              <a:defRPr/>
            </a:pPr>
            <a:r>
              <a:rPr lang="sr-Cyrl-RS" sz="3200" b="1" u="sng" dirty="0" smtClean="0">
                <a:solidFill>
                  <a:srgbClr val="A50021"/>
                </a:solidFill>
              </a:rPr>
              <a:t>У</a:t>
            </a:r>
            <a:r>
              <a:rPr lang="en-US" sz="3200" b="1" u="sng" dirty="0" smtClean="0">
                <a:solidFill>
                  <a:srgbClr val="A50021"/>
                </a:solidFill>
              </a:rPr>
              <a:t> </a:t>
            </a:r>
            <a:r>
              <a:rPr lang="sr-Cyrl-RS" sz="3200" b="1" u="sng" dirty="0" smtClean="0">
                <a:solidFill>
                  <a:srgbClr val="A50021"/>
                </a:solidFill>
              </a:rPr>
              <a:t>сагиталној</a:t>
            </a:r>
            <a:r>
              <a:rPr lang="en-US" sz="3200" b="1" u="sng" dirty="0" smtClean="0">
                <a:solidFill>
                  <a:srgbClr val="A50021"/>
                </a:solidFill>
              </a:rPr>
              <a:t> </a:t>
            </a:r>
            <a:r>
              <a:rPr lang="sr-Cyrl-RS" sz="3200" b="1" u="sng" dirty="0" smtClean="0">
                <a:solidFill>
                  <a:srgbClr val="A50021"/>
                </a:solidFill>
              </a:rPr>
              <a:t>равни</a:t>
            </a:r>
            <a:r>
              <a:rPr lang="en-US" sz="3200" b="1" u="sng" dirty="0" smtClean="0"/>
              <a:t> </a:t>
            </a:r>
            <a:r>
              <a:rPr lang="en-US" sz="3200" b="1" dirty="0" smtClean="0"/>
              <a:t>- </a:t>
            </a:r>
            <a:r>
              <a:rPr lang="sr-Cyrl-RS" sz="3200" b="1" dirty="0" smtClean="0"/>
              <a:t>флексионе</a:t>
            </a:r>
            <a:r>
              <a:rPr lang="en-US" sz="3200" b="1" dirty="0" smtClean="0"/>
              <a:t> </a:t>
            </a:r>
            <a:r>
              <a:rPr lang="sr-Cyrl-RS" sz="3200" b="1" dirty="0" smtClean="0"/>
              <a:t>и</a:t>
            </a:r>
            <a:r>
              <a:rPr lang="en-US" sz="3200" b="1" dirty="0" smtClean="0"/>
              <a:t> </a:t>
            </a:r>
            <a:r>
              <a:rPr lang="sr-Cyrl-RS" sz="3200" b="1" dirty="0" smtClean="0"/>
              <a:t>екстензионе</a:t>
            </a:r>
            <a:r>
              <a:rPr lang="en-US" sz="3200" b="1" dirty="0" smtClean="0"/>
              <a:t> </a:t>
            </a:r>
            <a:r>
              <a:rPr lang="sr-Cyrl-RS" sz="3200" b="1" dirty="0" smtClean="0"/>
              <a:t>контрактуре</a:t>
            </a:r>
            <a:endParaRPr lang="en-US" sz="3200" b="1" dirty="0" smtClean="0"/>
          </a:p>
          <a:p>
            <a:pPr algn="just">
              <a:lnSpc>
                <a:spcPct val="90000"/>
              </a:lnSpc>
              <a:defRPr/>
            </a:pPr>
            <a:endParaRPr lang="en-US" sz="3200" b="1" dirty="0" smtClean="0"/>
          </a:p>
          <a:p>
            <a:pPr algn="just">
              <a:lnSpc>
                <a:spcPct val="90000"/>
              </a:lnSpc>
              <a:defRPr/>
            </a:pPr>
            <a:r>
              <a:rPr lang="sr-Cyrl-RS" sz="3200" b="1" u="sng" dirty="0" smtClean="0">
                <a:solidFill>
                  <a:srgbClr val="A50021"/>
                </a:solidFill>
              </a:rPr>
              <a:t>У</a:t>
            </a:r>
            <a:r>
              <a:rPr lang="en-US" sz="3200" b="1" u="sng" dirty="0" smtClean="0">
                <a:solidFill>
                  <a:srgbClr val="A50021"/>
                </a:solidFill>
              </a:rPr>
              <a:t> </a:t>
            </a:r>
            <a:r>
              <a:rPr lang="sr-Cyrl-RS" sz="3200" b="1" u="sng" dirty="0" smtClean="0">
                <a:solidFill>
                  <a:srgbClr val="A50021"/>
                </a:solidFill>
              </a:rPr>
              <a:t>фронталној</a:t>
            </a:r>
            <a:r>
              <a:rPr lang="en-US" sz="3200" b="1" u="sng" dirty="0" smtClean="0">
                <a:solidFill>
                  <a:srgbClr val="A50021"/>
                </a:solidFill>
              </a:rPr>
              <a:t> </a:t>
            </a:r>
            <a:r>
              <a:rPr lang="sr-Cyrl-RS" sz="3200" b="1" u="sng" dirty="0" smtClean="0">
                <a:solidFill>
                  <a:srgbClr val="A50021"/>
                </a:solidFill>
              </a:rPr>
              <a:t>равни</a:t>
            </a:r>
            <a:r>
              <a:rPr lang="en-US" sz="3200" b="1" u="sng" dirty="0" smtClean="0"/>
              <a:t> </a:t>
            </a:r>
            <a:r>
              <a:rPr lang="en-US" sz="3200" b="1" dirty="0" smtClean="0"/>
              <a:t>– </a:t>
            </a:r>
            <a:r>
              <a:rPr lang="sr-Cyrl-RS" sz="3200" b="1" dirty="0" smtClean="0"/>
              <a:t>адукционе</a:t>
            </a:r>
            <a:r>
              <a:rPr lang="en-US" sz="3200" b="1" dirty="0" smtClean="0"/>
              <a:t> </a:t>
            </a:r>
            <a:r>
              <a:rPr lang="sr-Cyrl-RS" sz="3200" b="1" dirty="0" smtClean="0"/>
              <a:t>и</a:t>
            </a:r>
            <a:r>
              <a:rPr lang="en-US" sz="3200" b="1" dirty="0" smtClean="0"/>
              <a:t> </a:t>
            </a:r>
            <a:r>
              <a:rPr lang="sr-Cyrl-RS" sz="3200" b="1" dirty="0" smtClean="0"/>
              <a:t>абдукционе</a:t>
            </a:r>
            <a:r>
              <a:rPr lang="en-US" sz="3200" b="1" dirty="0" smtClean="0"/>
              <a:t> </a:t>
            </a:r>
            <a:r>
              <a:rPr lang="sr-Cyrl-RS" sz="3200" b="1" dirty="0" smtClean="0"/>
              <a:t>контрактуре</a:t>
            </a:r>
            <a:r>
              <a:rPr lang="en-US" sz="3200" b="1" dirty="0" smtClean="0"/>
              <a:t> </a:t>
            </a:r>
            <a:r>
              <a:rPr lang="sr-Cyrl-RS" sz="3200" b="1" dirty="0" smtClean="0"/>
              <a:t>и</a:t>
            </a:r>
            <a:endParaRPr lang="en-US" sz="3200" b="1" dirty="0" smtClean="0"/>
          </a:p>
          <a:p>
            <a:pPr algn="just">
              <a:lnSpc>
                <a:spcPct val="90000"/>
              </a:lnSpc>
              <a:defRPr/>
            </a:pPr>
            <a:endParaRPr lang="en-US" sz="3200" b="1" dirty="0" smtClean="0"/>
          </a:p>
          <a:p>
            <a:pPr algn="just">
              <a:lnSpc>
                <a:spcPct val="90000"/>
              </a:lnSpc>
              <a:defRPr/>
            </a:pPr>
            <a:r>
              <a:rPr lang="sr-Cyrl-RS" sz="3200" b="1" u="sng" dirty="0" smtClean="0">
                <a:solidFill>
                  <a:srgbClr val="A50021"/>
                </a:solidFill>
              </a:rPr>
              <a:t>У</a:t>
            </a:r>
            <a:r>
              <a:rPr lang="en-US" sz="3200" b="1" u="sng" dirty="0" smtClean="0">
                <a:solidFill>
                  <a:srgbClr val="A50021"/>
                </a:solidFill>
              </a:rPr>
              <a:t> </a:t>
            </a:r>
            <a:r>
              <a:rPr lang="sr-Cyrl-RS" sz="3200" b="1" u="sng" dirty="0" smtClean="0">
                <a:solidFill>
                  <a:srgbClr val="A50021"/>
                </a:solidFill>
              </a:rPr>
              <a:t>трансверзалној</a:t>
            </a:r>
            <a:r>
              <a:rPr lang="en-US" sz="3200" b="1" u="sng" dirty="0" smtClean="0">
                <a:solidFill>
                  <a:srgbClr val="A50021"/>
                </a:solidFill>
              </a:rPr>
              <a:t> </a:t>
            </a:r>
            <a:r>
              <a:rPr lang="sr-Cyrl-RS" sz="3200" b="1" u="sng" dirty="0" smtClean="0">
                <a:solidFill>
                  <a:srgbClr val="A50021"/>
                </a:solidFill>
              </a:rPr>
              <a:t>равни</a:t>
            </a:r>
            <a:r>
              <a:rPr lang="en-US" sz="3200" b="1" u="sng" dirty="0" smtClean="0"/>
              <a:t> </a:t>
            </a:r>
            <a:r>
              <a:rPr lang="sr-Latn-CS" sz="3200" b="1" dirty="0" smtClean="0"/>
              <a:t>- </a:t>
            </a:r>
            <a:r>
              <a:rPr lang="sr-Cyrl-RS" sz="3200" b="1" dirty="0" smtClean="0"/>
              <a:t>екстерно</a:t>
            </a:r>
            <a:r>
              <a:rPr lang="en-US" sz="3200" b="1" dirty="0" smtClean="0"/>
              <a:t> </a:t>
            </a:r>
            <a:r>
              <a:rPr lang="sr-Cyrl-RS" sz="3200" b="1" dirty="0" smtClean="0"/>
              <a:t>и</a:t>
            </a:r>
            <a:r>
              <a:rPr lang="en-US" sz="3200" b="1" dirty="0" smtClean="0"/>
              <a:t> </a:t>
            </a:r>
            <a:r>
              <a:rPr lang="sr-Cyrl-RS" sz="3200" b="1" dirty="0" smtClean="0"/>
              <a:t>интерно</a:t>
            </a:r>
            <a:r>
              <a:rPr lang="en-US" sz="3200" b="1" dirty="0" smtClean="0"/>
              <a:t> </a:t>
            </a:r>
            <a:r>
              <a:rPr lang="sr-Cyrl-RS" sz="3200" b="1" dirty="0" smtClean="0"/>
              <a:t>ротаторне</a:t>
            </a:r>
            <a:r>
              <a:rPr lang="en-US" sz="3200" b="1" dirty="0" smtClean="0"/>
              <a:t> </a:t>
            </a:r>
            <a:r>
              <a:rPr lang="sr-Cyrl-RS" sz="3200" b="1" dirty="0" smtClean="0"/>
              <a:t>контрактуре</a:t>
            </a:r>
            <a:r>
              <a:rPr lang="en-US" sz="3200" b="1" dirty="0" smtClean="0"/>
              <a:t>.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Контрактура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Контрактура се развија када се нормално еластичн</a:t>
            </a:r>
            <a:r>
              <a:rPr lang="sr-Latn-CS" dirty="0" smtClean="0"/>
              <a:t>o</a:t>
            </a:r>
            <a:r>
              <a:rPr lang="ru-RU" dirty="0" smtClean="0"/>
              <a:t> ткиво замени нееластичним ткивом. </a:t>
            </a:r>
            <a:endParaRPr lang="sr-Latn-CS" dirty="0" smtClean="0"/>
          </a:p>
          <a:p>
            <a:r>
              <a:rPr lang="ru-RU" dirty="0" smtClean="0"/>
              <a:t>Овакво ткиво чини д</a:t>
            </a:r>
            <a:r>
              <a:rPr lang="sr-Latn-CS" dirty="0" smtClean="0"/>
              <a:t>e</a:t>
            </a:r>
            <a:r>
              <a:rPr lang="ru-RU" dirty="0" smtClean="0"/>
              <a:t>о тела скраћеним и спречава нормалан покрет.</a:t>
            </a:r>
          </a:p>
          <a:p>
            <a:r>
              <a:rPr lang="ru-RU" dirty="0" smtClean="0"/>
              <a:t>Контрактуре се најчешће јављају у кожи, ткиву испод коже, мишићима, тетивама, лигаментима и у подручју зглоба и утичу на обим покрета и функцију у одређеном делу тела. </a:t>
            </a:r>
          </a:p>
          <a:p>
            <a:r>
              <a:rPr lang="ru-RU" dirty="0" smtClean="0"/>
              <a:t>Врло чест симптом је и </a:t>
            </a:r>
            <a:r>
              <a:rPr lang="ru-RU" b="1" dirty="0" smtClean="0"/>
              <a:t>бол.</a:t>
            </a:r>
            <a:endParaRPr lang="en-US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Узроци настанка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200000"/>
              </a:lnSpc>
            </a:pPr>
            <a:r>
              <a:rPr lang="sr-Cyrl-RS" dirty="0" smtClean="0"/>
              <a:t>-Поремећаји мозга и нервног система (ДЦО, ЦВИ)</a:t>
            </a:r>
            <a:br>
              <a:rPr lang="sr-Cyrl-RS" dirty="0" smtClean="0"/>
            </a:br>
            <a:r>
              <a:rPr lang="sr-Cyrl-RS" dirty="0" smtClean="0"/>
              <a:t>–Наследни поремећаји (мишићне дистрофије)</a:t>
            </a:r>
            <a:br>
              <a:rPr lang="sr-Cyrl-RS" dirty="0" smtClean="0"/>
            </a:br>
            <a:r>
              <a:rPr lang="sr-Cyrl-RS" dirty="0" smtClean="0"/>
              <a:t>–Оштећења нерава</a:t>
            </a:r>
            <a:br>
              <a:rPr lang="sr-Cyrl-RS" dirty="0" smtClean="0"/>
            </a:br>
            <a:r>
              <a:rPr lang="sr-Cyrl-RS" dirty="0" smtClean="0"/>
              <a:t>-Смањена употреба локомоторног система (инактивитет, ношење гипса или ортозе)</a:t>
            </a:r>
            <a:br>
              <a:rPr lang="sr-Cyrl-RS" dirty="0" smtClean="0"/>
            </a:br>
            <a:r>
              <a:rPr lang="sr-Cyrl-RS" dirty="0" smtClean="0"/>
              <a:t>–Ожиљци након трауматске повреде или опекотине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4400" b="1" dirty="0" smtClean="0"/>
              <a:t>Подела контрактура по </a:t>
            </a:r>
            <a:r>
              <a:rPr lang="ru-RU" sz="4400" b="1" dirty="0" smtClean="0"/>
              <a:t>узроку </a:t>
            </a:r>
            <a:r>
              <a:rPr lang="sr-Cyrl-RS" sz="4400" b="1" dirty="0" smtClean="0"/>
              <a:t>настанку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922520"/>
          </a:xfrm>
        </p:spPr>
        <p:txBody>
          <a:bodyPr>
            <a:normAutofit fontScale="70000" lnSpcReduction="20000"/>
          </a:bodyPr>
          <a:lstStyle/>
          <a:p>
            <a:r>
              <a:rPr lang="sr-Cyrl-RS" dirty="0" smtClean="0"/>
              <a:t>1.  </a:t>
            </a:r>
            <a:r>
              <a:rPr lang="sr-Cyrl-RS" sz="3200" b="1" dirty="0" smtClean="0"/>
              <a:t>Урођене </a:t>
            </a:r>
            <a:r>
              <a:rPr lang="ru-RU" sz="3200" b="1" dirty="0" smtClean="0"/>
              <a:t>контрактуре </a:t>
            </a:r>
            <a:r>
              <a:rPr lang="ru-RU" sz="3200" dirty="0" smtClean="0"/>
              <a:t>- урођене малформације</a:t>
            </a:r>
          </a:p>
          <a:p>
            <a:r>
              <a:rPr lang="ru-RU" sz="3200" dirty="0" smtClean="0"/>
              <a:t>2. </a:t>
            </a:r>
            <a:r>
              <a:rPr lang="ru-RU" sz="3200" b="1" dirty="0" smtClean="0"/>
              <a:t>Дерматогене контрактуре </a:t>
            </a:r>
            <a:r>
              <a:rPr lang="ru-RU" sz="3200" dirty="0" smtClean="0"/>
              <a:t>- оштећење или болест коже (нпр. опекотине) узрокује ограничење покретљивости зглоба</a:t>
            </a:r>
          </a:p>
          <a:p>
            <a:r>
              <a:rPr lang="ru-RU" sz="3200" dirty="0" smtClean="0"/>
              <a:t>3. </a:t>
            </a:r>
            <a:r>
              <a:rPr lang="ru-RU" sz="3200" b="1" dirty="0" smtClean="0"/>
              <a:t>Тендогене контрактуре </a:t>
            </a:r>
            <a:r>
              <a:rPr lang="ru-RU" sz="3200" dirty="0" smtClean="0"/>
              <a:t>- узрок је болест или оштећење тетиве</a:t>
            </a:r>
          </a:p>
          <a:p>
            <a:r>
              <a:rPr lang="ru-RU" sz="3200" dirty="0" smtClean="0"/>
              <a:t>4. </a:t>
            </a:r>
            <a:r>
              <a:rPr lang="ru-RU" sz="3200" b="1" dirty="0" smtClean="0"/>
              <a:t>Миогене контрактуре </a:t>
            </a:r>
            <a:r>
              <a:rPr lang="ru-RU" sz="3200" dirty="0" smtClean="0"/>
              <a:t>- узрок је болест или оштећење мишића</a:t>
            </a:r>
          </a:p>
          <a:p>
            <a:r>
              <a:rPr lang="ru-RU" sz="3200" dirty="0" smtClean="0"/>
              <a:t>5. </a:t>
            </a:r>
            <a:r>
              <a:rPr lang="ru-RU" sz="3200" b="1" dirty="0" smtClean="0"/>
              <a:t>Десмогене контрактуре </a:t>
            </a:r>
            <a:r>
              <a:rPr lang="ru-RU" sz="3200" dirty="0" smtClean="0"/>
              <a:t>- узрок је болест или оштећење фасција или апонеуроза (нпр. Дипитренова контрактура)</a:t>
            </a:r>
          </a:p>
          <a:p>
            <a:r>
              <a:rPr lang="ru-RU" sz="3200" dirty="0" smtClean="0"/>
              <a:t>6. </a:t>
            </a:r>
            <a:r>
              <a:rPr lang="ru-RU" sz="3200" b="1" dirty="0" smtClean="0"/>
              <a:t>Неурогене контрактуре</a:t>
            </a:r>
            <a:r>
              <a:rPr lang="ru-RU" sz="3200" dirty="0" smtClean="0"/>
              <a:t> - узрок је болест или оштећење нервног система </a:t>
            </a:r>
          </a:p>
          <a:p>
            <a:r>
              <a:rPr lang="ru-RU" sz="3200" dirty="0" smtClean="0"/>
              <a:t>7. </a:t>
            </a:r>
            <a:r>
              <a:rPr lang="ru-RU" sz="3200" b="1" dirty="0" smtClean="0"/>
              <a:t>Исхемијске контрактуре </a:t>
            </a:r>
            <a:r>
              <a:rPr lang="ru-RU" sz="3200" dirty="0" smtClean="0"/>
              <a:t>- узрок је исхемијско оштећење ткива (нпр. Волкманнова контрактура)</a:t>
            </a:r>
          </a:p>
          <a:p>
            <a:r>
              <a:rPr lang="ru-RU" sz="3200" dirty="0" smtClean="0"/>
              <a:t>8. </a:t>
            </a:r>
            <a:r>
              <a:rPr lang="ru-RU" sz="3200" b="1" dirty="0" smtClean="0"/>
              <a:t>Психогене контрактуре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b="1" dirty="0" smtClean="0"/>
              <a:t>Тендогене контрактуре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500306"/>
            <a:ext cx="8229600" cy="3422346"/>
          </a:xfrm>
        </p:spPr>
        <p:txBody>
          <a:bodyPr>
            <a:normAutofit/>
          </a:bodyPr>
          <a:lstStyle/>
          <a:p>
            <a:pPr algn="just">
              <a:defRPr/>
            </a:pPr>
            <a:r>
              <a:rPr lang="sr-Cyrl-RS" sz="2800" dirty="0" smtClean="0"/>
              <a:t>настају</a:t>
            </a:r>
            <a:r>
              <a:rPr lang="en-US" sz="2800" dirty="0" smtClean="0"/>
              <a:t> </a:t>
            </a:r>
            <a:r>
              <a:rPr lang="sr-Cyrl-RS" sz="2800" dirty="0" smtClean="0"/>
              <a:t>услед</a:t>
            </a:r>
            <a:r>
              <a:rPr lang="en-US" sz="2800" dirty="0" smtClean="0"/>
              <a:t> </a:t>
            </a:r>
            <a:r>
              <a:rPr lang="sr-Cyrl-RS" sz="2800" dirty="0" smtClean="0"/>
              <a:t>патолошког</a:t>
            </a:r>
            <a:r>
              <a:rPr lang="en-US" sz="2800" dirty="0" smtClean="0"/>
              <a:t> </a:t>
            </a:r>
            <a:r>
              <a:rPr lang="sr-Cyrl-RS" sz="2800" dirty="0" smtClean="0"/>
              <a:t>процеса</a:t>
            </a:r>
            <a:r>
              <a:rPr lang="en-US" sz="2800" dirty="0" smtClean="0"/>
              <a:t> </a:t>
            </a:r>
            <a:r>
              <a:rPr lang="sr-Cyrl-RS" sz="2800" dirty="0" smtClean="0"/>
              <a:t>у</a:t>
            </a:r>
            <a:r>
              <a:rPr lang="en-US" sz="2800" dirty="0" smtClean="0"/>
              <a:t> </a:t>
            </a:r>
            <a:r>
              <a:rPr lang="sr-Cyrl-RS" sz="2800" dirty="0" smtClean="0"/>
              <a:t>тетивама</a:t>
            </a:r>
            <a:r>
              <a:rPr lang="en-US" sz="2800" dirty="0" smtClean="0"/>
              <a:t> </a:t>
            </a:r>
            <a:endParaRPr lang="sr-Latn-CS" sz="2800" dirty="0" smtClean="0"/>
          </a:p>
          <a:p>
            <a:pPr algn="just">
              <a:defRPr/>
            </a:pPr>
            <a:endParaRPr lang="sr-Latn-CS" sz="2800" dirty="0" smtClean="0"/>
          </a:p>
          <a:p>
            <a:pPr algn="just">
              <a:defRPr/>
            </a:pPr>
            <a:r>
              <a:rPr lang="sr-Cyrl-RS" sz="2800" dirty="0" smtClean="0"/>
              <a:t>након</a:t>
            </a:r>
            <a:r>
              <a:rPr lang="en-US" sz="2800" dirty="0" smtClean="0"/>
              <a:t> </a:t>
            </a:r>
            <a:r>
              <a:rPr lang="sr-Cyrl-RS" sz="2800" dirty="0" smtClean="0"/>
              <a:t>повреда</a:t>
            </a:r>
            <a:r>
              <a:rPr lang="en-US" sz="2800" dirty="0" smtClean="0"/>
              <a:t>, </a:t>
            </a:r>
            <a:r>
              <a:rPr lang="sr-Cyrl-RS" sz="2800" dirty="0" smtClean="0"/>
              <a:t>гнојења</a:t>
            </a:r>
            <a:r>
              <a:rPr lang="en-US" sz="2800" dirty="0" smtClean="0"/>
              <a:t> </a:t>
            </a:r>
            <a:r>
              <a:rPr lang="sr-Cyrl-RS" sz="2800" dirty="0" smtClean="0"/>
              <a:t>и</a:t>
            </a:r>
            <a:r>
              <a:rPr lang="en-US" sz="2800" dirty="0" smtClean="0"/>
              <a:t> </a:t>
            </a:r>
            <a:r>
              <a:rPr lang="sr-Cyrl-RS" sz="2800" dirty="0" smtClean="0"/>
              <a:t>других</a:t>
            </a:r>
            <a:r>
              <a:rPr lang="en-US" sz="2800" dirty="0" smtClean="0"/>
              <a:t> </a:t>
            </a:r>
            <a:r>
              <a:rPr lang="sr-Cyrl-RS" sz="2800" dirty="0" smtClean="0"/>
              <a:t>процеса</a:t>
            </a:r>
            <a:r>
              <a:rPr lang="en-US" sz="2800" dirty="0" smtClean="0"/>
              <a:t> </a:t>
            </a:r>
            <a:endParaRPr lang="sr-Latn-CS" sz="2800" dirty="0" smtClean="0"/>
          </a:p>
          <a:p>
            <a:pPr algn="just">
              <a:defRPr/>
            </a:pPr>
            <a:endParaRPr lang="sr-Latn-CS" sz="2800" dirty="0" smtClean="0"/>
          </a:p>
          <a:p>
            <a:pPr algn="just">
              <a:defRPr/>
            </a:pPr>
            <a:r>
              <a:rPr lang="sr-Cyrl-RS" sz="2800" dirty="0" smtClean="0"/>
              <a:t>који</a:t>
            </a:r>
            <a:r>
              <a:rPr lang="en-US" sz="2800" dirty="0" smtClean="0"/>
              <a:t> </a:t>
            </a:r>
            <a:r>
              <a:rPr lang="sr-Cyrl-RS" sz="2800" dirty="0" smtClean="0"/>
              <a:t>доводе</a:t>
            </a:r>
            <a:r>
              <a:rPr lang="en-US" sz="2800" dirty="0" smtClean="0"/>
              <a:t> </a:t>
            </a:r>
            <a:r>
              <a:rPr lang="sr-Cyrl-RS" sz="2800" dirty="0" smtClean="0"/>
              <a:t>до</a:t>
            </a:r>
            <a:r>
              <a:rPr lang="en-US" sz="2800" dirty="0" smtClean="0"/>
              <a:t> </a:t>
            </a:r>
            <a:r>
              <a:rPr lang="sr-Cyrl-RS" sz="2800" dirty="0" smtClean="0"/>
              <a:t>стварања</a:t>
            </a:r>
            <a:r>
              <a:rPr lang="en-US" sz="2800" dirty="0" smtClean="0"/>
              <a:t> </a:t>
            </a:r>
            <a:r>
              <a:rPr lang="sr-Cyrl-RS" sz="2800" dirty="0" smtClean="0"/>
              <a:t>ожиљка</a:t>
            </a:r>
            <a:r>
              <a:rPr lang="en-US" sz="2800" dirty="0" smtClean="0"/>
              <a:t>, </a:t>
            </a:r>
            <a:r>
              <a:rPr lang="sr-Cyrl-RS" sz="2800" dirty="0" smtClean="0"/>
              <a:t>који</a:t>
            </a:r>
            <a:r>
              <a:rPr lang="en-US" sz="2800" dirty="0" smtClean="0"/>
              <a:t> </a:t>
            </a:r>
            <a:r>
              <a:rPr lang="sr-Cyrl-RS" sz="2800" dirty="0" smtClean="0"/>
              <a:t>ретракцијом</a:t>
            </a:r>
            <a:r>
              <a:rPr lang="en-US" sz="2800" dirty="0" smtClean="0"/>
              <a:t> </a:t>
            </a:r>
            <a:r>
              <a:rPr lang="sr-Cyrl-RS" sz="2800" dirty="0" smtClean="0"/>
              <a:t>изазива</a:t>
            </a:r>
            <a:r>
              <a:rPr lang="en-US" sz="2800" dirty="0" smtClean="0"/>
              <a:t> </a:t>
            </a:r>
            <a:r>
              <a:rPr lang="sr-Cyrl-RS" sz="2800" dirty="0" smtClean="0"/>
              <a:t>контрактуру</a:t>
            </a:r>
            <a:r>
              <a:rPr lang="en-US" sz="2800" dirty="0" smtClean="0"/>
              <a:t>.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b="1" dirty="0" smtClean="0"/>
              <a:t>Неурогене контрактуре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143116"/>
            <a:ext cx="8229600" cy="2565090"/>
          </a:xfrm>
        </p:spPr>
        <p:txBody>
          <a:bodyPr>
            <a:normAutofit/>
          </a:bodyPr>
          <a:lstStyle/>
          <a:p>
            <a:pPr marL="533400" indent="-533400" algn="just">
              <a:buFontTx/>
              <a:buAutoNum type="arabicPeriod"/>
              <a:defRPr/>
            </a:pPr>
            <a:r>
              <a:rPr lang="sr-Cyrl-RS" sz="3600" b="1" u="sng" dirty="0" smtClean="0"/>
              <a:t>спастичке</a:t>
            </a:r>
            <a:r>
              <a:rPr lang="en-US" sz="3600" b="1" u="sng" dirty="0" smtClean="0"/>
              <a:t> </a:t>
            </a:r>
            <a:r>
              <a:rPr lang="sr-Cyrl-RS" sz="3600" b="1" u="sng" dirty="0" smtClean="0"/>
              <a:t>контрактуре</a:t>
            </a:r>
            <a:r>
              <a:rPr lang="en-US" sz="3600" dirty="0" smtClean="0"/>
              <a:t>,</a:t>
            </a:r>
            <a:endParaRPr lang="sr-Cyrl-RS" sz="3600" dirty="0" smtClean="0"/>
          </a:p>
          <a:p>
            <a:pPr marL="533400" indent="-533400" algn="just">
              <a:buFontTx/>
              <a:buAutoNum type="arabicPeriod"/>
              <a:defRPr/>
            </a:pPr>
            <a:endParaRPr lang="sr-Cyrl-RS" sz="3600" dirty="0" smtClean="0"/>
          </a:p>
          <a:p>
            <a:pPr marL="533400" indent="-533400" algn="just">
              <a:buFontTx/>
              <a:buAutoNum type="arabicPeriod"/>
              <a:defRPr/>
            </a:pPr>
            <a:r>
              <a:rPr lang="sr-Cyrl-RS" sz="3600" b="1" u="sng" dirty="0" smtClean="0"/>
              <a:t>паралитичке</a:t>
            </a:r>
            <a:r>
              <a:rPr lang="en-US" sz="3600" b="1" u="sng" dirty="0" smtClean="0"/>
              <a:t> </a:t>
            </a:r>
            <a:r>
              <a:rPr lang="sr-Cyrl-RS" sz="3600" b="1" u="sng" dirty="0" smtClean="0"/>
              <a:t>контрактуре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1999</TotalTime>
  <Words>1393</Words>
  <Application>Microsoft Office PowerPoint</Application>
  <PresentationFormat>On-screen Show (4:3)</PresentationFormat>
  <Paragraphs>194</Paragraphs>
  <Slides>33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Flow</vt:lpstr>
      <vt:lpstr>ФИЗИКАЛНА ТЕРАПИЈА ПОСТРАУМАТСКИХ КОНТРАКТУРА ЗГЛОБОВА  И   БОЛНИХ СТАЊА</vt:lpstr>
      <vt:lpstr>Нормална покретљивост зглоба може бити поремећена и то у виду:</vt:lpstr>
      <vt:lpstr>Контрактуре </vt:lpstr>
      <vt:lpstr>Према смеру ограничења покрета контрактуре могу бити:</vt:lpstr>
      <vt:lpstr>Контрактура </vt:lpstr>
      <vt:lpstr>Узроци настанка</vt:lpstr>
      <vt:lpstr>Подела контрактура по узроку настанку</vt:lpstr>
      <vt:lpstr>Тендогене контрактуре</vt:lpstr>
      <vt:lpstr>Неурогене контрактуре</vt:lpstr>
      <vt:lpstr>Пострауматска контрактура</vt:lpstr>
      <vt:lpstr>Пострауматска контрактура</vt:lpstr>
      <vt:lpstr>Пострауматска контрактура</vt:lpstr>
      <vt:lpstr>Пострауматска контрактура</vt:lpstr>
      <vt:lpstr>Пострауматска контрактура</vt:lpstr>
      <vt:lpstr>Мишићни дисбаланс утиче на биомеханику зглоба и условљава:</vt:lpstr>
      <vt:lpstr>Дијагностиковање посттрауматских контрактура</vt:lpstr>
      <vt:lpstr>Лечење-  ФИЗИКАЛНА ТЕРАПИЈА</vt:lpstr>
      <vt:lpstr>Лечење посттрауматских контрактура</vt:lpstr>
      <vt:lpstr>Кинезитерапија </vt:lpstr>
      <vt:lpstr>Кинезитерапија </vt:lpstr>
      <vt:lpstr>Кинезитерапија-  вежбе истезања</vt:lpstr>
      <vt:lpstr>Кинезитерапија-  вежбе истезања</vt:lpstr>
      <vt:lpstr>Уводна терапија – термотерапија</vt:lpstr>
      <vt:lpstr>Модалитети дубинске топлоте</vt:lpstr>
      <vt:lpstr>Физикална терапија</vt:lpstr>
      <vt:lpstr>Физикална терапија </vt:lpstr>
      <vt:lpstr>Физикална терапија</vt:lpstr>
      <vt:lpstr>Физикална терапија акутног и хроничног бола локомоторног апарата</vt:lpstr>
      <vt:lpstr>Дефиниција бола</vt:lpstr>
      <vt:lpstr>Физикална терапија у контроли бола</vt:lpstr>
      <vt:lpstr>Физикална терапија у контроли бола</vt:lpstr>
      <vt:lpstr>Физикална терапија у контроли бола</vt:lpstr>
      <vt:lpstr>Механизам редукције бола применом физикални агенаса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Windows User</cp:lastModifiedBy>
  <cp:revision>91</cp:revision>
  <dcterms:created xsi:type="dcterms:W3CDTF">2019-04-28T19:09:13Z</dcterms:created>
  <dcterms:modified xsi:type="dcterms:W3CDTF">2020-02-13T09:49:18Z</dcterms:modified>
</cp:coreProperties>
</file>